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284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9278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52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80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95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67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67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2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334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6471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393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43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7680" cy="467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85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541440" y="54936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39640" y="1773360"/>
            <a:ext cx="799236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-8280" y="-2700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300240" y="2611260"/>
            <a:ext cx="8228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  <a:ea typeface="ＭＳ Ｐゴシック"/>
              </a:rPr>
              <a:t>Ready To Rent: House Hunting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AEC7"/>
                </a:solidFill>
                <a:latin typeface="Verdana"/>
                <a:ea typeface="ＭＳ Ｐゴシック"/>
              </a:rPr>
              <a:t>(England and Wales)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1" name="CustomShape 4"/>
          <p:cNvSpPr/>
          <p:nvPr/>
        </p:nvSpPr>
        <p:spPr>
          <a:xfrm>
            <a:off x="2123640" y="3832920"/>
            <a:ext cx="8228880" cy="90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677F"/>
                </a:solidFill>
                <a:latin typeface="Verdana"/>
                <a:ea typeface="ＭＳ Ｐゴシック"/>
              </a:rPr>
              <a:t> Training for student renters</a:t>
            </a:r>
            <a:endParaRPr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040" cy="217908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600" cy="94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827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Securing a property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385404" y="1647468"/>
            <a:ext cx="7992000" cy="392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Holding deposits: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Don’t pay a holding deposit until you’re really sure and have seen a sample of the contract you will be signing. Get the terms of the agreement in writing, a receipt, and the name and address of the landlord/agent.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Contract checks: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Ask for at least 24 hours before signing if possible and get contract checked by the students’ union’s advice centre or other advice service if possible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Negotiating: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Feel confident to negotiate, but approach with a constructive attitude!</a:t>
            </a:r>
            <a:endParaRPr sz="2000" dirty="0"/>
          </a:p>
        </p:txBody>
      </p:sp>
      <p:pic>
        <p:nvPicPr>
          <p:cNvPr id="8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95940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what to look out for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539640" y="164520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200" strike="noStrike">
                <a:solidFill>
                  <a:srgbClr val="000000"/>
                </a:solidFill>
                <a:latin typeface="Verdana"/>
                <a:ea typeface="ＭＳ Ｐゴシック"/>
              </a:rPr>
              <a:t>Red Flag, Red Herring or     In the Red?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  <p:pic>
        <p:nvPicPr>
          <p:cNvPr id="86" name="Picture 5"/>
          <p:cNvPicPr/>
          <p:nvPr/>
        </p:nvPicPr>
        <p:blipFill>
          <a:blip r:embed="rId4"/>
          <a:stretch/>
        </p:blipFill>
        <p:spPr>
          <a:xfrm>
            <a:off x="755640" y="3112920"/>
            <a:ext cx="1942560" cy="1923480"/>
          </a:xfrm>
          <a:prstGeom prst="rect">
            <a:avLst/>
          </a:prstGeom>
          <a:ln>
            <a:noFill/>
          </a:ln>
        </p:spPr>
      </p:pic>
      <p:pic>
        <p:nvPicPr>
          <p:cNvPr id="87" name="Picture 11"/>
          <p:cNvPicPr/>
          <p:nvPr/>
        </p:nvPicPr>
        <p:blipFill>
          <a:blip r:embed="rId5"/>
          <a:stretch/>
        </p:blipFill>
        <p:spPr>
          <a:xfrm>
            <a:off x="3138480" y="3217320"/>
            <a:ext cx="3009240" cy="1513800"/>
          </a:xfrm>
          <a:prstGeom prst="rect">
            <a:avLst/>
          </a:prstGeom>
          <a:ln>
            <a:noFill/>
          </a:ln>
        </p:spPr>
      </p:pic>
      <p:pic>
        <p:nvPicPr>
          <p:cNvPr id="88" name="Picture 8"/>
          <p:cNvPicPr/>
          <p:nvPr/>
        </p:nvPicPr>
        <p:blipFill>
          <a:blip r:embed="rId6"/>
          <a:srcRect r="8236" b="4090"/>
          <a:stretch/>
        </p:blipFill>
        <p:spPr>
          <a:xfrm>
            <a:off x="6444360" y="2945880"/>
            <a:ext cx="2015640" cy="192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1763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House Hunting: Red Flags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51025" y="1684089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2200" b="1" dirty="0">
                <a:solidFill>
                  <a:srgbClr val="000000"/>
                </a:solidFill>
                <a:latin typeface="Verdana"/>
                <a:ea typeface="ＭＳ Ｐゴシック"/>
              </a:rPr>
              <a:t>These are warning signs: 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graphicFrame>
        <p:nvGraphicFramePr>
          <p:cNvPr id="93" name="Table 3"/>
          <p:cNvGraphicFramePr/>
          <p:nvPr>
            <p:extLst/>
          </p:nvPr>
        </p:nvGraphicFramePr>
        <p:xfrm>
          <a:off x="522720" y="2119345"/>
          <a:ext cx="8424720" cy="4407080"/>
        </p:xfrm>
        <a:graphic>
          <a:graphicData uri="http://schemas.openxmlformats.org/drawingml/2006/table">
            <a:tbl>
              <a:tblPr/>
              <a:tblGrid>
                <a:gridCol w="4212360"/>
                <a:gridCol w="4212360"/>
              </a:tblGrid>
              <a:tr h="47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Unlawful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Bad practice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HMO Registration Certificate (where 3+ tenants share who are not related)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Pressure to sign immediately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information on how your deposit will be protected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Significant signs of disrepair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Landlord not registered with council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Gas Safety </a:t>
                      </a:r>
                      <a:r>
                        <a:rPr lang="en-GB" sz="1800" strike="noStrike" dirty="0" smtClean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Certificate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800" strike="noStrike" dirty="0" smtClean="0">
                        <a:solidFill>
                          <a:schemeClr val="tx1"/>
                        </a:solidFill>
                        <a:latin typeface="Verdana"/>
                        <a:ea typeface="ＭＳ Ｐゴシック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Unreasonable letting fees 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Energy Performance Certificate*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5847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ontent Placeholder 5"/>
          <p:cNvPicPr/>
          <p:nvPr/>
        </p:nvPicPr>
        <p:blipFill>
          <a:blip r:embed="rId2"/>
          <a:stretch/>
        </p:blipFill>
        <p:spPr>
          <a:xfrm>
            <a:off x="6948360" y="5364360"/>
            <a:ext cx="1998720" cy="137628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619640" y="56232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Red Flags</a:t>
            </a: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539640" y="1484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What do I do if a landlord or letting agent isn’t complying with the law</a:t>
            </a:r>
            <a:r>
              <a:rPr lang="en-GB" sz="20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?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Write to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them first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request that they comply with the law and provide evidence. If they refuse to comply you can: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the landlord/agency to your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local council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the landlord is letting an unregistered HMO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the landlord/agency to the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Health &amp; Safety Executive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if they refuse to provide a Gas Safety Certificate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an agency to their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accreditation scheme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 want to dispute charges or fees you can also report a letting agent to their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letting agents’ redress </a:t>
            </a:r>
            <a:r>
              <a:rPr lang="en-GB" sz="20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scheme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Seek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advice from your SU advice service before </a:t>
            </a:r>
            <a:endParaRPr lang="en-GB" sz="2000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taking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action, particularly if you’re not on </a:t>
            </a:r>
            <a:endParaRPr lang="en-GB" sz="2000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an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AST</a:t>
            </a:r>
            <a:endParaRPr sz="2000" dirty="0"/>
          </a:p>
        </p:txBody>
      </p:sp>
      <p:pic>
        <p:nvPicPr>
          <p:cNvPr id="97" name="Picture 6"/>
          <p:cNvPicPr/>
          <p:nvPr/>
        </p:nvPicPr>
        <p:blipFill>
          <a:blip r:embed="rId3"/>
          <a:stretch/>
        </p:blipFill>
        <p:spPr>
          <a:xfrm>
            <a:off x="5306040" y="594936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1619640" y="56232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Red Herrings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539640" y="184500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These can distract you from looking closely at the true price or quality of a property: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Bill-inclusive rents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No deposit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Superficial quality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Freebies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Promises of major renovations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1619640" y="56232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In the Red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539640" y="1772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These can have big cost implications up front or on top of your monthly rent: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Expensive to heat: 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 the EPC for energy efficiency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 there is central heating throughout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 windows for double glazing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Be wary of attics and basements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Upfront rents in place of a guarantor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Admin/letting fees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33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Green lights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>
            <a:off x="539640" y="1772640"/>
            <a:ext cx="799200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Look out for landlords or letting agents who: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Are willing for you to take a contract away for at least 24 hours before you sign it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Are accredited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Can show you all legal documentation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627640" y="476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539640" y="227700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House-hunting 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Download and embed from: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http://beta.nusconnect.org.uk/resources/ready-to-rent-house-hunting-video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View online at: </a:t>
            </a: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https://www.youtube.com/watch?v=_FOh8oogzks&amp;feature=youtu.be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1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41440" y="54936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539640" y="1773360"/>
            <a:ext cx="799236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4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639360" y="2532240"/>
            <a:ext cx="8228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Spectrum line</a:t>
            </a:r>
            <a:endParaRPr/>
          </a:p>
        </p:txBody>
      </p:sp>
      <p:pic>
        <p:nvPicPr>
          <p:cNvPr id="116" name="Content Placeholder 5"/>
          <p:cNvPicPr/>
          <p:nvPr/>
        </p:nvPicPr>
        <p:blipFill>
          <a:blip r:embed="rId3"/>
          <a:srcRect t="4414"/>
          <a:stretch/>
        </p:blipFill>
        <p:spPr>
          <a:xfrm>
            <a:off x="6510240" y="276840"/>
            <a:ext cx="2358000" cy="1551960"/>
          </a:xfrm>
          <a:prstGeom prst="rect">
            <a:avLst/>
          </a:prstGeom>
          <a:ln>
            <a:noFill/>
          </a:ln>
        </p:spPr>
      </p:pic>
      <p:pic>
        <p:nvPicPr>
          <p:cNvPr id="117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4800" cy="112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06000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What’s next?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490500" y="177102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Go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to the Ready To Rent hub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for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further resources: </a:t>
            </a:r>
            <a:r>
              <a:rPr lang="en-GB" sz="2600" b="1" dirty="0">
                <a:solidFill>
                  <a:srgbClr val="000000"/>
                </a:solidFill>
                <a:latin typeface="Verdana"/>
                <a:ea typeface="ＭＳ Ｐゴシック"/>
              </a:rPr>
              <a:t>readytorent.nus.org.uk</a:t>
            </a:r>
            <a:endParaRPr lang="en-GB" sz="28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Join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us in other workshops 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House-hunting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Signing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a contract</a:t>
            </a:r>
            <a:endParaRPr lang="en-GB" sz="260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Tenancy troubleshooting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3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. Get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involved in organising with other renters</a:t>
            </a:r>
            <a:endParaRPr lang="en-GB" sz="28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1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The state of student renting in the UK</a:t>
            </a:r>
            <a:endParaRPr/>
          </a:p>
        </p:txBody>
      </p:sp>
      <p:sp>
        <p:nvSpPr>
          <p:cNvPr id="46" name="CustomShape 2"/>
          <p:cNvSpPr/>
          <p:nvPr/>
        </p:nvSpPr>
        <p:spPr>
          <a:xfrm>
            <a:off x="539640" y="1556640"/>
            <a:ext cx="799200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NUS research found that</a:t>
            </a:r>
            <a:r>
              <a:rPr lang="en-GB" sz="24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Fewer than half of students felt they knew their rights as renters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Two thirds of students felt unsupported in their attempts to rent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quarter of students felt “dissatisfied” or “very dissatisfied” with the management of their home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76% of those who had money deducted from their deposit believed this was unfair, though only 16% had success in challenging this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16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NUS Report: Homes Fit For Study (2014)</a:t>
            </a:r>
            <a:endParaRPr dirty="0"/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520" cy="76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114120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aims and objectives</a:t>
            </a: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539640" y="158076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2200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Aim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: To give you the skills, knowledge and confidence you need to have a good experience in rented housing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workshop will focus on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what to look for and steer clear of when house-hunting.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280" cy="7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2627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focus</a:t>
            </a:r>
            <a:endParaRPr/>
          </a:p>
        </p:txBody>
      </p:sp>
      <p:sp>
        <p:nvSpPr>
          <p:cNvPr id="54" name="CustomShape 2"/>
          <p:cNvSpPr/>
          <p:nvPr/>
        </p:nvSpPr>
        <p:spPr>
          <a:xfrm>
            <a:off x="541800" y="2061000"/>
            <a:ext cx="7992000" cy="38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training focusses on your rights under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Assured Shorthold Tenancies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Use Shelter’s Tenancy Checker at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shelter.org.uk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to check what you are being offered</a:t>
            </a:r>
            <a:endParaRPr dirty="0"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280" cy="7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541440" y="54936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/>
        </p:nvSpPr>
        <p:spPr>
          <a:xfrm>
            <a:off x="539640" y="1773360"/>
            <a:ext cx="799236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39640" y="2516040"/>
            <a:ext cx="8228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60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</a:t>
            </a:r>
            <a:endParaRPr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14"/>
          <a:stretch/>
        </p:blipFill>
        <p:spPr>
          <a:xfrm>
            <a:off x="6510240" y="276840"/>
            <a:ext cx="2358000" cy="155196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4800" cy="112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234432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Ready, Steady, Rent!</a:t>
            </a:r>
            <a:endParaRPr/>
          </a:p>
        </p:txBody>
      </p:sp>
      <p:sp>
        <p:nvSpPr>
          <p:cNvPr id="64" name="CustomShape 2"/>
          <p:cNvSpPr/>
          <p:nvPr/>
        </p:nvSpPr>
        <p:spPr>
          <a:xfrm>
            <a:off x="539640" y="1556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Aim of the game: To secure the best house for your team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2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Rules of play: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Only one group viewing a property at one time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Groups and landlords can make an agreement on a property at any time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All properties are for 5 individuals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277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Jargon Buster</a:t>
            </a:r>
            <a:endParaRPr/>
          </a:p>
        </p:txBody>
      </p:sp>
      <p:sp>
        <p:nvSpPr>
          <p:cNvPr id="68" name="CustomShape 2"/>
          <p:cNvSpPr/>
          <p:nvPr/>
        </p:nvSpPr>
        <p:spPr>
          <a:xfrm>
            <a:off x="539640" y="1196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Holding Deposit: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sum paid to the landlord/letting agent to reserve the property while your contract is being prepared and references are being checked.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Tenancy Deposit: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refundable upfront payment to the Landlord to cover costs that the Landlord might incur during your tenancy that they aren’t legally required to cover. This should be protected in a government-backed deposit protection scheme, and returned at the end of your tenancy.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Accredited landlord/letting agent: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landlord or agent who signs up voluntarily to a scheme that sets minimum standards, often above statutory minimums.</a:t>
            </a:r>
            <a:endParaRPr sz="2000" dirty="0"/>
          </a:p>
        </p:txBody>
      </p:sp>
      <p:pic>
        <p:nvPicPr>
          <p:cNvPr id="6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353134" y="865679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Guarantor: </a:t>
            </a:r>
            <a:r>
              <a:rPr lang="en-GB" sz="22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Someone who signs an agreement to say that they will cover your rent if you are unable to pay.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HMO: </a:t>
            </a:r>
            <a:r>
              <a:rPr lang="en-GB" sz="22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House in Multiple Occupation, with 5 or more tenants living over 3+ floors. These must be licensed as they have to meet certain safety criteria.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EPC: </a:t>
            </a:r>
            <a:r>
              <a:rPr lang="en-GB" sz="22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Energy Performance Certificate- a legal requirement for properties, which shows how efficiently they use energy.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Letting Fees: </a:t>
            </a:r>
            <a:r>
              <a:rPr lang="en-GB" sz="22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Non-refundable payments that need to be made upfront</a:t>
            </a:r>
            <a:r>
              <a:rPr lang="en-GB" sz="2000" strike="noStrike" dirty="0">
                <a:solidFill>
                  <a:srgbClr val="000000"/>
                </a:solidFill>
                <a:latin typeface="Verdana (Body)"/>
                <a:ea typeface="ＭＳ Ｐゴシック"/>
              </a:rPr>
              <a:t>.</a:t>
            </a:r>
            <a:endParaRPr dirty="0"/>
          </a:p>
        </p:txBody>
      </p:sp>
      <p:pic>
        <p:nvPicPr>
          <p:cNvPr id="7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  <p:sp>
        <p:nvSpPr>
          <p:cNvPr id="73" name="CustomShape 2"/>
          <p:cNvSpPr/>
          <p:nvPr/>
        </p:nvSpPr>
        <p:spPr>
          <a:xfrm>
            <a:off x="2267640" y="5792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More Jargon-busting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1403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Don’t Panic!</a:t>
            </a:r>
            <a:endParaRPr/>
          </a:p>
        </p:txBody>
      </p:sp>
      <p:sp>
        <p:nvSpPr>
          <p:cNvPr id="76" name="CustomShape 2"/>
          <p:cNvSpPr/>
          <p:nvPr/>
        </p:nvSpPr>
        <p:spPr>
          <a:xfrm>
            <a:off x="539640" y="1628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 in 5 students sign 7 months ahead</a:t>
            </a:r>
            <a:endParaRPr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Be aware of risks of early house-hunting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Find out about the local housing market and be wary of pressure from landlords/agents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See multiple properties to compare rents and standards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Speak to current tenants where possible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 all housemates to view the property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Use the NUS House-hunting check-list</a:t>
            </a:r>
            <a:endParaRPr sz="22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7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961</Words>
  <Application>Microsoft Office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DejaVu Sans</vt:lpstr>
      <vt:lpstr>StarSymbol</vt:lpstr>
      <vt:lpstr>Verdana</vt:lpstr>
      <vt:lpstr>Verdana (Body)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Fleur Priest-Stephens</cp:lastModifiedBy>
  <cp:revision>5</cp:revision>
  <dcterms:modified xsi:type="dcterms:W3CDTF">2016-06-28T13:55:29Z</dcterms:modified>
</cp:coreProperties>
</file>