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420840" y="280710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Rent: House-hunting</a:t>
            </a:r>
          </a:p>
          <a:p>
            <a:pPr algn="ctr"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(Northern Ireland)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82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Securing a property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41336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Don’t pay a holding deposit until you’re really sure and have seen a sample of the contract you will be signing. Get the terms of the agreement in writing, a receipt, and the name and address of the landlord/agent.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 Checks: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Ask for at least 24 hours before signing if possible and get contract checked by the Student Union Advice Centre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Negotiating: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Feel confident to negotiate, but approach with a constructive attitude!</a:t>
            </a:r>
            <a:endParaRPr sz="2000"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9594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what to look out for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39640" y="16452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200" strike="noStrike">
                <a:solidFill>
                  <a:srgbClr val="000000"/>
                </a:solidFill>
                <a:latin typeface="Verdana"/>
                <a:ea typeface="ＭＳ Ｐゴシック"/>
              </a:rPr>
              <a:t>Red Flag, Red Herring or     In the Red?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4"/>
          <a:stretch/>
        </p:blipFill>
        <p:spPr>
          <a:xfrm>
            <a:off x="755640" y="3112920"/>
            <a:ext cx="1942920" cy="1923840"/>
          </a:xfrm>
          <a:prstGeom prst="rect">
            <a:avLst/>
          </a:prstGeom>
          <a:ln>
            <a:noFill/>
          </a:ln>
        </p:spPr>
      </p:pic>
      <p:pic>
        <p:nvPicPr>
          <p:cNvPr id="87" name="Picture 11"/>
          <p:cNvPicPr/>
          <p:nvPr/>
        </p:nvPicPr>
        <p:blipFill>
          <a:blip r:embed="rId5"/>
          <a:stretch/>
        </p:blipFill>
        <p:spPr>
          <a:xfrm>
            <a:off x="3138480" y="3217320"/>
            <a:ext cx="3009600" cy="1514160"/>
          </a:xfrm>
          <a:prstGeom prst="rect">
            <a:avLst/>
          </a:prstGeom>
          <a:ln>
            <a:noFill/>
          </a:ln>
        </p:spPr>
      </p:pic>
      <p:pic>
        <p:nvPicPr>
          <p:cNvPr id="88" name="Picture 8"/>
          <p:cNvPicPr/>
          <p:nvPr/>
        </p:nvPicPr>
        <p:blipFill>
          <a:blip r:embed="rId6"/>
          <a:srcRect r="8244" b="4099"/>
          <a:stretch/>
        </p:blipFill>
        <p:spPr>
          <a:xfrm>
            <a:off x="6444360" y="2945880"/>
            <a:ext cx="2016000" cy="19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 Hunting: Red Flags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651025" y="1684089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These are warning signs: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93" name="Table 3"/>
          <p:cNvGraphicFramePr/>
          <p:nvPr>
            <p:extLst>
              <p:ext uri="{D42A27DB-BD31-4B8C-83A1-F6EECF244321}">
                <p14:modId xmlns:p14="http://schemas.microsoft.com/office/powerpoint/2010/main" val="2147273044"/>
              </p:ext>
            </p:extLst>
          </p:nvPr>
        </p:nvGraphicFramePr>
        <p:xfrm>
          <a:off x="522720" y="2119345"/>
          <a:ext cx="8424720" cy="4407080"/>
        </p:xfrm>
        <a:graphic>
          <a:graphicData uri="http://schemas.openxmlformats.org/drawingml/2006/table">
            <a:tbl>
              <a:tblPr/>
              <a:tblGrid>
                <a:gridCol w="4212360"/>
                <a:gridCol w="4212360"/>
              </a:tblGrid>
              <a:tr h="47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Unlawful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Bad practice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HMO Registration Certificate (where 3+ tenants share who are not related)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Pressure to sign immediately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information on how your deposit will be protected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Significant signs of disrepair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Landlord not registered with council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Gas Safety </a:t>
                      </a:r>
                      <a:r>
                        <a:rPr lang="en-GB" sz="1800" strike="noStrike" dirty="0" smtClean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Certificate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strike="noStrike" dirty="0" smtClean="0">
                        <a:solidFill>
                          <a:schemeClr val="tx1"/>
                        </a:solidFill>
                        <a:latin typeface="Verdana"/>
                        <a:ea typeface="ＭＳ Ｐ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Unreasonable letting fees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 Energy Performance Certificate*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Flags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39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What do I do if a landlord or letting agent isn’t complying with the law</a:t>
            </a: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?</a:t>
            </a:r>
            <a:endParaRPr dirty="0" smtClean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Write to your landlord or letting agent first to </a:t>
            </a:r>
            <a:r>
              <a:rPr lang="en-GB" dirty="0" smtClean="0">
                <a:solidFill>
                  <a:srgbClr val="000000"/>
                </a:solidFill>
                <a:latin typeface="Verdana"/>
                <a:ea typeface="ＭＳ Ｐゴシック"/>
              </a:rPr>
              <a:t>ask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they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comply with the law and provide evidence. If they refuse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can: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your council’s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Environmental Health department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 isn’t registered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the Northern Ireland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Housing Executive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landlord/agency is letting an HMO that isn’t registered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the landlord/agency to the Northern Ireland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Health &amp; Safety Executive </a:t>
            </a:r>
            <a:r>
              <a:rPr lang="en-GB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the landlord refuses to provide a Gas Safety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certificate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Seek </a:t>
            </a:r>
            <a:r>
              <a:rPr lang="en-GB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advice from your SU advice service before </a:t>
            </a:r>
            <a:endParaRPr lang="en-GB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taking </a:t>
            </a:r>
            <a:r>
              <a:rPr lang="en-GB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action</a:t>
            </a:r>
            <a:endParaRPr sz="2000" dirty="0"/>
          </a:p>
        </p:txBody>
      </p:sp>
      <p:pic>
        <p:nvPicPr>
          <p:cNvPr id="9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Red Herrings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539640" y="184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These can distract you from looking closely at the true price or quality of a property: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Bill-inclusive rents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No deposit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Superficial quality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Freebies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Promises of major renovations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1619640" y="5623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In the Red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539640" y="1772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3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These can have big cost implications up front or on top of your monthly rent: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Expensive to heat: 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 EPC for energy efficiency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there is central heating throughout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 windows for double glazing</a:t>
            </a:r>
            <a:endParaRPr sz="2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wary of attics and basements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Upfront rents in place of a guarantor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331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Green lights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539640" y="1772640"/>
            <a:ext cx="7992360" cy="64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Look out for landlords or letting agents who: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Are willing for you to take a contract away for at least 24 hours before you sign it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Can show you all legal documentation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07" y="3750726"/>
            <a:ext cx="164782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539640" y="2277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House-hunting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http://beta.nusconnect.org.uk/resources/ready-to-rent-house-hunting-video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https://www.youtube.com/watch?v=_FOh8oogzks&amp;feature=youtu.be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4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16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6764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Go 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a contract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683640" y="5151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678960" y="1772640"/>
            <a:ext cx="7992360" cy="29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2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</a:t>
            </a:r>
            <a:r>
              <a:rPr lang="en-GB" sz="16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)</a:t>
            </a:r>
            <a:endParaRPr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880" cy="76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Aim: To give you the skills, knowledge and confidence you need to have a good experience in rented housing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what to look for and steer clear of when house-hunting.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39640" y="184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private tenancy agreements in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Northern Ireland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you’re not sure what tenancy you’re being offered, get advice before signing</a:t>
            </a:r>
            <a:endParaRPr dirty="0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5160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60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2344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Ready, Steady, Rent!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39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Aim of the game: To secure the best house for your team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Rules of play: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Only one group viewing a property at one time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Groups and landlords can make an agreement on a property at any time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All properties are for 5 individuals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69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Jargon Buster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39640" y="1052640"/>
            <a:ext cx="8604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Holding Deposit: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sum paid to the landlord/letting agent to reserve the property while your contract is being prepared and references are being checked.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Tenancy Deposit: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refundable upfront payment to the Landlord to cover costs that the Landlord might incur during your tenancy that they aren’t legally required to cover. This should be protected in a </a:t>
            </a:r>
            <a:r>
              <a:rPr lang="en-GB" sz="24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government-backed deposit protection scheme,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and returned at the end of your tenancy.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497732" y="575792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Guarantor: </a:t>
            </a:r>
            <a:r>
              <a:rPr lang="en-GB" sz="24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Someone who signs an agreement to say that they will cover your rent if you are unable to pay.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HMO: </a:t>
            </a:r>
            <a:r>
              <a:rPr lang="en-GB" sz="24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House of Multiple Occupancy, with 3 or more unrelated tenants sharing. These must be licensed as they have to meet certain safety criteria.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EPC: </a:t>
            </a:r>
            <a:r>
              <a:rPr lang="en-GB" sz="24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Energy Performance Certificate, a legal requirement for properties, which shows how efficiently they use energy.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Letting Fees: </a:t>
            </a:r>
            <a:r>
              <a:rPr lang="en-GB" sz="2400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Non-refundable payments that need to be made upfront.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sp>
        <p:nvSpPr>
          <p:cNvPr id="73" name="TextShape 2"/>
          <p:cNvSpPr txBox="1"/>
          <p:nvPr/>
        </p:nvSpPr>
        <p:spPr>
          <a:xfrm>
            <a:off x="497732" y="647792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More Jargon Busting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140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House-hunting: Don’t Panic!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39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 in 5 students sign 7 months ahead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aware of risks of early house-hunting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Find out about the local housing market and be wary of pressure from landlords/agents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See multiple properties to compare rents and standards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Speak to current tenants where possible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 all housemates to view the property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the NUS House-hunting check-list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907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DejaVu Sans</vt:lpstr>
      <vt:lpstr>StarSymbol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2016-06-28T14:22:22Z</dcterms:modified>
</cp:coreProperties>
</file>