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75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469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63157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38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19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73451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7680" cy="467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9079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09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6213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061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671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9249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7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8040" cy="467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800">
                <a:latin typeface="Verdan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Verdan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Verdan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Verdan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2880" cy="69098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71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laimyourfee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8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39" name="Picture 1"/>
          <p:cNvPicPr/>
          <p:nvPr/>
        </p:nvPicPr>
        <p:blipFill>
          <a:blip r:embed="rId2"/>
          <a:stretch/>
        </p:blipFill>
        <p:spPr>
          <a:xfrm>
            <a:off x="1872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0" name="CustomShape 3"/>
          <p:cNvSpPr/>
          <p:nvPr/>
        </p:nvSpPr>
        <p:spPr>
          <a:xfrm>
            <a:off x="539640" y="272880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200" strike="noStrike" dirty="0">
                <a:solidFill>
                  <a:srgbClr val="00AEC7"/>
                </a:solidFill>
                <a:latin typeface="Verdana"/>
                <a:ea typeface="ＭＳ Ｐゴシック"/>
              </a:rPr>
              <a:t>Ready To Rent: </a:t>
            </a:r>
            <a:r>
              <a:rPr lang="en-GB" sz="3200" strike="noStrike" dirty="0" smtClean="0">
                <a:solidFill>
                  <a:srgbClr val="00AEC7"/>
                </a:solidFill>
                <a:latin typeface="Verdana"/>
                <a:ea typeface="ＭＳ Ｐゴシック"/>
              </a:rPr>
              <a:t>House-hunting</a:t>
            </a:r>
          </a:p>
          <a:p>
            <a:pPr algn="ctr">
              <a:lnSpc>
                <a:spcPct val="100000"/>
              </a:lnSpc>
            </a:pPr>
            <a:r>
              <a:rPr lang="en-GB" sz="2400" strike="noStrike" dirty="0" smtClean="0">
                <a:solidFill>
                  <a:srgbClr val="00AEC7"/>
                </a:solidFill>
                <a:latin typeface="Verdana"/>
                <a:ea typeface="ＭＳ Ｐゴシック"/>
              </a:rPr>
              <a:t>(Scotland)</a:t>
            </a:r>
            <a:endParaRPr sz="2400" dirty="0"/>
          </a:p>
        </p:txBody>
      </p:sp>
      <p:sp>
        <p:nvSpPr>
          <p:cNvPr id="41" name="CustomShape 4"/>
          <p:cNvSpPr/>
          <p:nvPr/>
        </p:nvSpPr>
        <p:spPr>
          <a:xfrm>
            <a:off x="2123640" y="3832920"/>
            <a:ext cx="8229240" cy="90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677F"/>
                </a:solidFill>
                <a:latin typeface="Verdana"/>
                <a:ea typeface="ＭＳ Ｐゴシック"/>
              </a:rPr>
              <a:t> Training for student renters</a:t>
            </a:r>
            <a:endParaRPr/>
          </a:p>
        </p:txBody>
      </p:sp>
      <p:pic>
        <p:nvPicPr>
          <p:cNvPr id="42" name="Content Placeholder 5"/>
          <p:cNvPicPr/>
          <p:nvPr/>
        </p:nvPicPr>
        <p:blipFill>
          <a:blip r:embed="rId3"/>
          <a:stretch/>
        </p:blipFill>
        <p:spPr>
          <a:xfrm>
            <a:off x="251640" y="148680"/>
            <a:ext cx="3164400" cy="2179440"/>
          </a:xfrm>
          <a:prstGeom prst="rect">
            <a:avLst/>
          </a:prstGeom>
          <a:ln>
            <a:noFill/>
          </a:ln>
        </p:spPr>
      </p:pic>
      <p:pic>
        <p:nvPicPr>
          <p:cNvPr id="43" name="Picture 1"/>
          <p:cNvPicPr/>
          <p:nvPr/>
        </p:nvPicPr>
        <p:blipFill>
          <a:blip r:embed="rId4"/>
          <a:stretch/>
        </p:blipFill>
        <p:spPr>
          <a:xfrm>
            <a:off x="250920" y="5760360"/>
            <a:ext cx="1425960" cy="94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9" name="TextShape 1"/>
          <p:cNvSpPr txBox="1"/>
          <p:nvPr/>
        </p:nvSpPr>
        <p:spPr>
          <a:xfrm>
            <a:off x="827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Securing a property</a:t>
            </a:r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418454" y="17706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Holding deposits: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Don’t pay a holding deposit until you’re really sure and have seen a sample of the contract you will be signing. Get the terms of the agreement in writing, a receipt, and the name and address of the landlord/agent.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Contract Checks: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Ask for at least 24 hours before signing if possible and get contract checked by the Student Union Advice Centre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Negotiating: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Feel confident to negotiate, but approach with a constructive attitude!</a:t>
            </a:r>
            <a:endParaRPr sz="2000" dirty="0"/>
          </a:p>
        </p:txBody>
      </p:sp>
      <p:pic>
        <p:nvPicPr>
          <p:cNvPr id="8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9594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what to look out for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539640" y="16452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4200" strike="noStrike">
                <a:solidFill>
                  <a:srgbClr val="000000"/>
                </a:solidFill>
                <a:latin typeface="Verdana"/>
                <a:ea typeface="ＭＳ Ｐゴシック"/>
              </a:rPr>
              <a:t>Red Flag, Red Herring or     In the Red?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85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  <p:pic>
        <p:nvPicPr>
          <p:cNvPr id="86" name="Picture 5"/>
          <p:cNvPicPr/>
          <p:nvPr/>
        </p:nvPicPr>
        <p:blipFill>
          <a:blip r:embed="rId4"/>
          <a:stretch/>
        </p:blipFill>
        <p:spPr>
          <a:xfrm>
            <a:off x="755640" y="3112920"/>
            <a:ext cx="1942920" cy="1923840"/>
          </a:xfrm>
          <a:prstGeom prst="rect">
            <a:avLst/>
          </a:prstGeom>
          <a:ln>
            <a:noFill/>
          </a:ln>
        </p:spPr>
      </p:pic>
      <p:pic>
        <p:nvPicPr>
          <p:cNvPr id="87" name="Picture 11"/>
          <p:cNvPicPr/>
          <p:nvPr/>
        </p:nvPicPr>
        <p:blipFill>
          <a:blip r:embed="rId5"/>
          <a:stretch/>
        </p:blipFill>
        <p:spPr>
          <a:xfrm>
            <a:off x="3138480" y="3217320"/>
            <a:ext cx="3009600" cy="1514160"/>
          </a:xfrm>
          <a:prstGeom prst="rect">
            <a:avLst/>
          </a:prstGeom>
          <a:ln>
            <a:noFill/>
          </a:ln>
        </p:spPr>
      </p:pic>
      <p:pic>
        <p:nvPicPr>
          <p:cNvPr id="88" name="Picture 8"/>
          <p:cNvPicPr/>
          <p:nvPr/>
        </p:nvPicPr>
        <p:blipFill>
          <a:blip r:embed="rId6"/>
          <a:srcRect r="8244" b="4099"/>
          <a:stretch/>
        </p:blipFill>
        <p:spPr>
          <a:xfrm>
            <a:off x="6444360" y="2945880"/>
            <a:ext cx="2016000" cy="192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1763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GB" sz="3200">
                <a:solidFill>
                  <a:srgbClr val="FFFFFF"/>
                </a:solidFill>
                <a:latin typeface="Verdana"/>
                <a:ea typeface="ＭＳ Ｐゴシック"/>
              </a:rPr>
              <a:t>House Hunting: Red Flags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51025" y="1684089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GB" sz="2200" b="1" dirty="0">
                <a:solidFill>
                  <a:srgbClr val="000000"/>
                </a:solidFill>
                <a:latin typeface="Verdana"/>
                <a:ea typeface="ＭＳ Ｐゴシック"/>
              </a:rPr>
              <a:t>These are warning signs: </a:t>
            </a:r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2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  <p:graphicFrame>
        <p:nvGraphicFramePr>
          <p:cNvPr id="93" name="Table 3"/>
          <p:cNvGraphicFramePr/>
          <p:nvPr>
            <p:extLst/>
          </p:nvPr>
        </p:nvGraphicFramePr>
        <p:xfrm>
          <a:off x="522720" y="2119345"/>
          <a:ext cx="8424720" cy="4407080"/>
        </p:xfrm>
        <a:graphic>
          <a:graphicData uri="http://schemas.openxmlformats.org/drawingml/2006/table">
            <a:tbl>
              <a:tblPr/>
              <a:tblGrid>
                <a:gridCol w="4212360"/>
                <a:gridCol w="4212360"/>
              </a:tblGrid>
              <a:tr h="47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Unlawful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Bad practice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No HMO Registration Certificate (where 3+ tenants share who are not related)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Pressure to sign immediately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No information on how your deposit will be protected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Significant signs of disrepair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Landlord not registered with council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No Gas Safety </a:t>
                      </a:r>
                      <a:r>
                        <a:rPr lang="en-GB" sz="1800" strike="noStrike" dirty="0" smtClean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Certificate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800" strike="noStrike" dirty="0" smtClean="0">
                        <a:solidFill>
                          <a:schemeClr val="tx1"/>
                        </a:solidFill>
                        <a:latin typeface="Verdana"/>
                        <a:ea typeface="ＭＳ Ｐゴシック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Unreasonable letting fees 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No Energy Performance Certificate*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823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95" name="TextShape 1"/>
          <p:cNvSpPr txBox="1"/>
          <p:nvPr/>
        </p:nvSpPr>
        <p:spPr>
          <a:xfrm>
            <a:off x="1619640" y="56232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Red Flags</a:t>
            </a: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539640" y="1556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What do I do if a landlord or letting agent isn’t complying with the law?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Write to </a:t>
            </a:r>
            <a:r>
              <a:rPr lang="en-GB" dirty="0" smtClean="0">
                <a:solidFill>
                  <a:srgbClr val="000000"/>
                </a:solidFill>
                <a:latin typeface="Verdana"/>
                <a:ea typeface="ＭＳ Ｐゴシック"/>
              </a:rPr>
              <a:t>them </a:t>
            </a:r>
            <a:r>
              <a:rPr lang="en-GB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first </a:t>
            </a: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to request that they comply with the law and provide evidence. If they refuse to comply you can: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Report the landlord/agency to your </a:t>
            </a:r>
            <a:r>
              <a:rPr lang="en-GB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local council </a:t>
            </a: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if the landlord isn’t registered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Report the landlord/agency to the council’s </a:t>
            </a:r>
            <a:r>
              <a:rPr lang="en-GB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Environmental Health </a:t>
            </a: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department</a:t>
            </a:r>
            <a:r>
              <a:rPr lang="en-GB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if the landlord/agency is letting an HMO that isn’t registered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Report the landlord/agency to the </a:t>
            </a:r>
            <a:r>
              <a:rPr lang="en-GB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Health &amp; Safety Executive </a:t>
            </a: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if the landlord refuses to provide a Gas Safety certificate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If you’ve been charged letting fees you can claim them back </a:t>
            </a:r>
            <a:r>
              <a:rPr lang="en-GB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at</a:t>
            </a: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: </a:t>
            </a:r>
            <a:r>
              <a:rPr lang="en-GB" b="1" u="sng" strike="noStrike" dirty="0" smtClean="0">
                <a:solidFill>
                  <a:srgbClr val="009999"/>
                </a:solidFill>
                <a:latin typeface="Verdana"/>
                <a:ea typeface="ＭＳ Ｐゴシック"/>
                <a:hlinkClick r:id="rId3"/>
              </a:rPr>
              <a:t>www.reclaimyourfees.com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Seek </a:t>
            </a:r>
            <a:r>
              <a:rPr lang="en-GB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advice from your SU advice service before </a:t>
            </a:r>
            <a:endParaRPr lang="en-GB" b="1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taking </a:t>
            </a:r>
            <a:r>
              <a:rPr lang="en-GB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action, particularly if you’re not on an </a:t>
            </a:r>
            <a:endParaRPr lang="en-GB" b="1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SAT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97" name="Picture 6"/>
          <p:cNvPicPr/>
          <p:nvPr/>
        </p:nvPicPr>
        <p:blipFill>
          <a:blip r:embed="rId4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99" name="TextShape 1"/>
          <p:cNvSpPr txBox="1"/>
          <p:nvPr/>
        </p:nvSpPr>
        <p:spPr>
          <a:xfrm>
            <a:off x="1619640" y="56232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Red Herrings</a:t>
            </a:r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539640" y="18450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2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These can distract you from looking closely at the true price or quality of a property: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Bill-inclusive rents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No deposit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Superficial quality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Freebies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Promises of major renovations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03" name="TextShape 1"/>
          <p:cNvSpPr txBox="1"/>
          <p:nvPr/>
        </p:nvSpPr>
        <p:spPr>
          <a:xfrm>
            <a:off x="1619640" y="56232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In the Red</a:t>
            </a:r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539640" y="1772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These can have big cost implications up front or on top of your monthly rent: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Expensive to heat: </a:t>
            </a:r>
            <a:endParaRPr sz="24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Check the EPC for energy efficiency</a:t>
            </a:r>
            <a:endParaRPr sz="24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Check there is central heating throughout</a:t>
            </a:r>
            <a:endParaRPr sz="24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Check windows for double glazing</a:t>
            </a:r>
            <a:endParaRPr sz="24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Be wary of attics and basements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Upfront rents in place of a guarantor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Admin fees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05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331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Green lights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539640" y="1772640"/>
            <a:ext cx="7992360" cy="64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Look out for landlords or letting agents who: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Are willing for you to take a contract away for at least 24 hours before you sign it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Are accredited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Can show you all legal documentation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09" name="TextShape 1"/>
          <p:cNvSpPr txBox="1"/>
          <p:nvPr/>
        </p:nvSpPr>
        <p:spPr>
          <a:xfrm>
            <a:off x="2627640" y="476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539640" y="22770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House-hunting video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Download and embed from: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  <a:ea typeface="ＭＳ Ｐゴシック"/>
              </a:rPr>
              <a:t>http://beta.nusconnect.org.uk/resources/ready-to-rent-house-hunting-video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View online at: </a:t>
            </a:r>
            <a:r>
              <a:rPr lang="en-GB" sz="1600" u="sng" strike="noStrike">
                <a:solidFill>
                  <a:srgbClr val="009999"/>
                </a:solidFill>
                <a:latin typeface="Verdana"/>
                <a:ea typeface="ＭＳ Ｐゴシック"/>
              </a:rPr>
              <a:t>https://www.youtube.com/watch?v=_FOh8oogzks&amp;feature=youtu.be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1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114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115" name="CustomShape 3"/>
          <p:cNvSpPr/>
          <p:nvPr/>
        </p:nvSpPr>
        <p:spPr>
          <a:xfrm>
            <a:off x="639360" y="2532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Spectrum line</a:t>
            </a:r>
            <a:endParaRPr/>
          </a:p>
        </p:txBody>
      </p:sp>
      <p:pic>
        <p:nvPicPr>
          <p:cNvPr id="116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117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19" name="TextShape 1"/>
          <p:cNvSpPr txBox="1"/>
          <p:nvPr/>
        </p:nvSpPr>
        <p:spPr>
          <a:xfrm>
            <a:off x="30600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What’s next?</a:t>
            </a: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581940" y="17706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Go to the Ready To Rent hub 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for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further resources: </a:t>
            </a:r>
            <a:r>
              <a:rPr lang="en-GB" sz="2600" b="1" dirty="0">
                <a:solidFill>
                  <a:srgbClr val="000000"/>
                </a:solidFill>
                <a:latin typeface="Verdana"/>
                <a:ea typeface="ＭＳ Ｐゴシック"/>
              </a:rPr>
              <a:t>readytorent.nus.org.uk</a:t>
            </a:r>
            <a:endParaRPr lang="en-GB" sz="2800"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Join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us in other workshops 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House-hunting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Signing a contract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Tenancy troubleshooting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3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.Get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involved in organising with other renters</a:t>
            </a:r>
            <a:endParaRPr lang="en-GB" sz="28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2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4720" cy="127728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61164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3200">
                <a:solidFill>
                  <a:srgbClr val="FFFFFF"/>
                </a:solidFill>
                <a:latin typeface="Verdana"/>
                <a:ea typeface="ＭＳ Ｐゴシック"/>
              </a:rPr>
              <a:t>The state of student renting in the UK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39640" y="1556640"/>
            <a:ext cx="7992000" cy="29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2400" b="1" dirty="0">
                <a:solidFill>
                  <a:srgbClr val="000000"/>
                </a:solidFill>
                <a:latin typeface="Verdana"/>
                <a:ea typeface="ＭＳ Ｐゴシック"/>
              </a:rPr>
              <a:t>NUS research found that</a:t>
            </a:r>
            <a:r>
              <a:rPr lang="en-GB" sz="2400" b="1" dirty="0" smtClean="0">
                <a:solidFill>
                  <a:srgbClr val="000000"/>
                </a:solidFill>
                <a:latin typeface="Verdana"/>
                <a:ea typeface="ＭＳ Ｐゴシック"/>
              </a:rPr>
              <a:t>:</a:t>
            </a:r>
            <a:endParaRPr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Fewer than half of students felt they knew their rights as renters</a:t>
            </a:r>
            <a:endParaRPr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Two thirds of students felt unsupported in their attempts to rent</a:t>
            </a:r>
            <a:endParaRPr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A quarter of students felt “dissatisfied” or “very dissatisfied” with the management of their home</a:t>
            </a:r>
            <a:endParaRPr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76% of those who had money deducted from their deposit believed this was unfair, though only 16% had success in challenging this</a:t>
            </a:r>
            <a:endParaRPr sz="2000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  <a:ea typeface="ＭＳ Ｐゴシック"/>
              </a:rPr>
              <a:t>NUS Report: Homes Fit For Study (2014)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47" name="Picture 6"/>
          <p:cNvPicPr/>
          <p:nvPr/>
        </p:nvPicPr>
        <p:blipFill>
          <a:blip r:embed="rId3"/>
          <a:stretch/>
        </p:blipFill>
        <p:spPr>
          <a:xfrm>
            <a:off x="5705640" y="5949360"/>
            <a:ext cx="1145520" cy="762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3276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4720" cy="127728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114120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3200">
                <a:solidFill>
                  <a:srgbClr val="FFFFFF"/>
                </a:solidFill>
                <a:latin typeface="Verdana"/>
                <a:ea typeface="ＭＳ Ｐゴシック"/>
              </a:rPr>
              <a:t>Workshop aims and objectives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539640" y="158076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GB" sz="2200" b="1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r>
              <a:rPr lang="en-GB" sz="2400" b="1" dirty="0" smtClean="0">
                <a:solidFill>
                  <a:srgbClr val="000000"/>
                </a:solidFill>
                <a:latin typeface="Verdana"/>
                <a:ea typeface="ＭＳ Ｐゴシック"/>
              </a:rPr>
              <a:t>Aim</a:t>
            </a:r>
            <a:r>
              <a:rPr lang="en-GB" sz="2400" b="1" dirty="0">
                <a:solidFill>
                  <a:srgbClr val="000000"/>
                </a:solidFill>
                <a:latin typeface="Verdana"/>
                <a:ea typeface="ＭＳ Ｐゴシック"/>
              </a:rPr>
              <a:t>: To give you the skills, knowledge and confidence you need to have a good experience in rented housing</a:t>
            </a:r>
            <a:endParaRPr sz="2400" dirty="0">
              <a:solidFill>
                <a:prstClr val="black"/>
              </a:solidFill>
            </a:endParaRPr>
          </a:p>
          <a:p>
            <a:endParaRPr sz="2400" dirty="0">
              <a:solidFill>
                <a:prstClr val="black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This workshop will focus on</a:t>
            </a:r>
            <a:r>
              <a:rPr lang="en-GB" sz="2400" b="1" dirty="0">
                <a:solidFill>
                  <a:srgbClr val="000000"/>
                </a:solidFill>
                <a:latin typeface="Verdana"/>
                <a:ea typeface="ＭＳ Ｐゴシック"/>
              </a:rPr>
              <a:t> what to look for and steer clear of when house-hunting.</a:t>
            </a:r>
            <a:endParaRPr sz="2400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51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280" cy="766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2631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2627640" y="476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Workshop focus</a:t>
            </a:r>
            <a:endParaRPr/>
          </a:p>
        </p:txBody>
      </p:sp>
      <p:sp>
        <p:nvSpPr>
          <p:cNvPr id="54" name="TextShape 2"/>
          <p:cNvSpPr txBox="1"/>
          <p:nvPr/>
        </p:nvSpPr>
        <p:spPr>
          <a:xfrm>
            <a:off x="541800" y="20610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This training focusses on your rights under </a:t>
            </a: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Short Assured Tenancies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Use Shelter’s Tenancy Checker at </a:t>
            </a: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scotland.shelter.org.uk</a:t>
            </a: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 to check what you are being offered</a:t>
            </a:r>
            <a:endParaRPr/>
          </a:p>
        </p:txBody>
      </p:sp>
      <p:pic>
        <p:nvPicPr>
          <p:cNvPr id="55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58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59" name="CustomShape 3"/>
          <p:cNvSpPr/>
          <p:nvPr/>
        </p:nvSpPr>
        <p:spPr>
          <a:xfrm>
            <a:off x="539640" y="25160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60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</a:t>
            </a:r>
            <a:endParaRPr/>
          </a:p>
        </p:txBody>
      </p:sp>
      <p:pic>
        <p:nvPicPr>
          <p:cNvPr id="60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61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63" name="TextShape 1"/>
          <p:cNvSpPr txBox="1"/>
          <p:nvPr/>
        </p:nvSpPr>
        <p:spPr>
          <a:xfrm>
            <a:off x="234432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Ready, Steady, Rent!</a:t>
            </a:r>
            <a:endParaRPr/>
          </a:p>
        </p:txBody>
      </p:sp>
      <p:sp>
        <p:nvSpPr>
          <p:cNvPr id="64" name="TextShape 2"/>
          <p:cNvSpPr txBox="1"/>
          <p:nvPr/>
        </p:nvSpPr>
        <p:spPr>
          <a:xfrm>
            <a:off x="539640" y="1556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Aim of the game: To secure the best house for your team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Rules of play:</a:t>
            </a:r>
            <a:endParaRPr sz="2000"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Only one group viewing a property at one time</a:t>
            </a:r>
            <a:endParaRPr sz="2000"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Groups and landlords can make an agreement on a property at any time</a:t>
            </a:r>
            <a:endParaRPr sz="2000"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All properties are for 5 individuals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65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67" name="TextShape 1"/>
          <p:cNvSpPr txBox="1"/>
          <p:nvPr/>
        </p:nvSpPr>
        <p:spPr>
          <a:xfrm>
            <a:off x="2771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Jargon Buster</a:t>
            </a:r>
            <a:endParaRPr/>
          </a:p>
        </p:txBody>
      </p:sp>
      <p:sp>
        <p:nvSpPr>
          <p:cNvPr id="68" name="TextShape 2"/>
          <p:cNvSpPr txBox="1"/>
          <p:nvPr/>
        </p:nvSpPr>
        <p:spPr>
          <a:xfrm>
            <a:off x="539640" y="1196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Holding Deposit: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 sum paid to the landlord/letting agent to reserve the property while your contract is being prepared and references are being checked.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Tenancy Deposit: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 refundable upfront payment to the Landlord to cover costs that the Landlord might incur during your tenancy that they aren’t legally required to cover. This should be protected in a government-backed deposit protection scheme, and returned at the end of your tenancy.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Accredited landlord/letting agent: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 landlord or agent who signs up voluntarily to a scheme that sets minimum standards, often above statutory minimums.</a:t>
            </a:r>
            <a:endParaRPr sz="2000" dirty="0"/>
          </a:p>
        </p:txBody>
      </p:sp>
      <p:pic>
        <p:nvPicPr>
          <p:cNvPr id="69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1" name="TextShape 1"/>
          <p:cNvSpPr txBox="1"/>
          <p:nvPr/>
        </p:nvSpPr>
        <p:spPr>
          <a:xfrm>
            <a:off x="2267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Ready, Steady, Rent!</a:t>
            </a:r>
            <a:endParaRPr/>
          </a:p>
        </p:txBody>
      </p:sp>
      <p:sp>
        <p:nvSpPr>
          <p:cNvPr id="72" name="TextShape 2"/>
          <p:cNvSpPr txBox="1"/>
          <p:nvPr/>
        </p:nvSpPr>
        <p:spPr>
          <a:xfrm>
            <a:off x="683640" y="620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2200" b="1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Jargon-busting: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200" b="1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Guarantor: </a:t>
            </a:r>
            <a:r>
              <a:rPr lang="en-GB" sz="220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Someone who signs an agreement to say that they will cover your rent if you are unable to pay.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200" b="1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HMO: </a:t>
            </a:r>
            <a:r>
              <a:rPr lang="en-GB" sz="220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House of Multiple Occupancy, with 3 or more unrelated tenants sharing. These must be licensed as they have to meet certain safety criteria.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200" b="1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EPC: </a:t>
            </a:r>
            <a:r>
              <a:rPr lang="en-GB" sz="220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Energy Performance Certificate, a legal requirement for properties, which shows how efficiently they use energy.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3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5" name="TextShape 1"/>
          <p:cNvSpPr txBox="1"/>
          <p:nvPr/>
        </p:nvSpPr>
        <p:spPr>
          <a:xfrm>
            <a:off x="1403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Don’t Panic!</a:t>
            </a: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539640" y="1628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2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1 in 5 students sign 7 months ahead</a:t>
            </a:r>
            <a:endParaRPr sz="22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Be aware of risks of early house-hunting</a:t>
            </a:r>
            <a:endParaRPr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Find out about the local housing market and be wary of pressure from landlords/agents</a:t>
            </a:r>
            <a:endParaRPr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See multiple properties to compare rents and standards</a:t>
            </a:r>
            <a:endParaRPr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Speak to current tenants where possible</a:t>
            </a:r>
            <a:endParaRPr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Get all housemates to view the property</a:t>
            </a:r>
            <a:endParaRPr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Use the NUS House-hunting check-list</a:t>
            </a:r>
            <a:endParaRPr sz="22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77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942</Words>
  <Application>Microsoft Office PowerPoint</Application>
  <PresentationFormat>On-screen Show (4:3)</PresentationFormat>
  <Paragraphs>129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DejaVu Sans</vt:lpstr>
      <vt:lpstr>StarSymbol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Fleur Priest-Stephens</cp:lastModifiedBy>
  <cp:revision>4</cp:revision>
  <dcterms:modified xsi:type="dcterms:W3CDTF">2016-06-28T13:55:07Z</dcterms:modified>
</cp:coreProperties>
</file>