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28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9278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52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80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95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67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6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2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33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471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39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3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8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-8280" y="-2700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608646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</a:rPr>
              <a:t>Barod i Rentu: Chwilio am Dŷ</a:t>
            </a:r>
            <a:endParaRPr lang="cy-GB" dirty="0"/>
          </a:p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AEC7"/>
                </a:solidFill>
                <a:latin typeface="Verdana"/>
              </a:rPr>
              <a:t>(Lloegr a Chymru)</a:t>
            </a:r>
            <a:endParaRPr lang="cy-GB" sz="2400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sp>
        <p:nvSpPr>
          <p:cNvPr id="41" name="CustomShape 4"/>
          <p:cNvSpPr/>
          <p:nvPr/>
        </p:nvSpPr>
        <p:spPr>
          <a:xfrm>
            <a:off x="300240" y="3768480"/>
            <a:ext cx="8228880" cy="9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Hyfforddiant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ar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gyfer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myfyrwyr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sy'n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rhentu</a:t>
            </a:r>
            <a:endParaRPr lang="cy-GB"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040" cy="217908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600" cy="94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27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dŷ: Sicrhau eiddo</a:t>
            </a:r>
            <a:endParaRPr lang="cy-GB"/>
          </a:p>
        </p:txBody>
      </p:sp>
      <p:sp>
        <p:nvSpPr>
          <p:cNvPr id="80" name="CustomShape 2"/>
          <p:cNvSpPr/>
          <p:nvPr/>
        </p:nvSpPr>
        <p:spPr>
          <a:xfrm>
            <a:off x="385404" y="1647468"/>
            <a:ext cx="7992000" cy="392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Blaendal Cadw Eiddo: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Peidiwch â thalu blaendal cyn i chi fod yn wirioneddol sicr, a'ch bod chi weld gweld sampl o'r cytundeb y byddwch chi'n ei arwyddo. Mynnwch delerau'r cytundeb mewn ysgrifen, derbynneb, ac enw a chyfeiriad y landlord/asiant.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Gwirio cytundebau: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Gofynnwch am o leiaf 24 awr cyn arwyddo os yw hynny'n bosib, a cheisiwch gael canolfan gynghori undeb y myfyrwyr neu wasanaeth cynghori arall i wirio'r cytundeb</a:t>
            </a: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Cyd-drafod: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Byddwch yn ddigon hyderus i gyd-drafod, ond gwnewch hynny mewn ffordd adeiladol!</a:t>
            </a:r>
            <a:endParaRPr lang="cy-GB" sz="2000"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43960" y="3598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Chwilio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am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dŷ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Beth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i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fod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yn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wyliadwrus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ohono</a:t>
            </a:r>
            <a:endParaRPr lang="cy-GB" dirty="0"/>
          </a:p>
        </p:txBody>
      </p:sp>
      <p:sp>
        <p:nvSpPr>
          <p:cNvPr id="84" name="CustomShape 2"/>
          <p:cNvSpPr/>
          <p:nvPr/>
        </p:nvSpPr>
        <p:spPr>
          <a:xfrm>
            <a:off x="539640" y="16452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200" strike="noStrike">
                <a:solidFill>
                  <a:srgbClr val="000000"/>
                </a:solidFill>
                <a:latin typeface="Verdana"/>
              </a:rPr>
              <a:t>Baneri Coch, Codi Sgwarnogod neu Yn y Coch?</a:t>
            </a: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4"/>
          <a:stretch/>
        </p:blipFill>
        <p:spPr>
          <a:xfrm>
            <a:off x="755640" y="3112920"/>
            <a:ext cx="1942560" cy="1923480"/>
          </a:xfrm>
          <a:prstGeom prst="rect">
            <a:avLst/>
          </a:prstGeom>
          <a:ln>
            <a:noFill/>
          </a:ln>
        </p:spPr>
      </p:pic>
      <p:pic>
        <p:nvPicPr>
          <p:cNvPr id="87" name="Picture 11"/>
          <p:cNvPicPr/>
          <p:nvPr/>
        </p:nvPicPr>
        <p:blipFill>
          <a:blip r:embed="rId5"/>
          <a:stretch/>
        </p:blipFill>
        <p:spPr>
          <a:xfrm>
            <a:off x="3138480" y="3217320"/>
            <a:ext cx="3009240" cy="1513800"/>
          </a:xfrm>
          <a:prstGeom prst="rect">
            <a:avLst/>
          </a:prstGeom>
          <a:ln>
            <a:noFill/>
          </a:ln>
        </p:spPr>
      </p:pic>
      <p:pic>
        <p:nvPicPr>
          <p:cNvPr id="88" name="Picture 8"/>
          <p:cNvPicPr/>
          <p:nvPr/>
        </p:nvPicPr>
        <p:blipFill>
          <a:blip r:embed="rId6"/>
          <a:srcRect r="8236" b="4090"/>
          <a:stretch/>
        </p:blipFill>
        <p:spPr>
          <a:xfrm>
            <a:off x="6444360" y="2945880"/>
            <a:ext cx="2015640" cy="192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</a:rPr>
              <a:t>Chwilio am Dŷ: Baneri Coch</a:t>
            </a:r>
            <a:endParaRPr lang="cy-GB">
              <a:solidFill>
                <a:prstClr val="black"/>
              </a:solidFill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51025" y="1684089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2200" b="1" dirty="0">
                <a:solidFill>
                  <a:srgbClr val="000000"/>
                </a:solidFill>
                <a:latin typeface="Verdana"/>
              </a:rPr>
              <a:t>Rhybuddion yw'r rhain: </a:t>
            </a:r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</p:txBody>
      </p:sp>
      <p:pic>
        <p:nvPicPr>
          <p:cNvPr id="9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93" name="Table 3"/>
          <p:cNvGraphicFramePr/>
          <p:nvPr>
            <p:extLst/>
          </p:nvPr>
        </p:nvGraphicFramePr>
        <p:xfrm>
          <a:off x="522720" y="2119345"/>
          <a:ext cx="8424720" cy="4744400"/>
        </p:xfrm>
        <a:graphic>
          <a:graphicData uri="http://schemas.openxmlformats.org/drawingml/2006/table">
            <a:tbl>
              <a:tblPr/>
              <a:tblGrid>
                <a:gridCol w="4212360"/>
                <a:gridCol w="4212360"/>
              </a:tblGrid>
              <a:tr h="47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Anghyfreithlon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Arferion gwael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Dim Tystysgrif Cofrestru Tai Amlfeddiannol (lle mae 3+ o denantiaid, sydd ddim yn perthyn, yn rhannu)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Pwysedd i arwyddo yn y fan a'r lle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Dim gwybodaeth ynglŷn â sut caiff eich blaendal ei warchod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Arwyddion amlwg o bethau sydd angen eu trwsio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Landlordiaid heb gofrestru â'r cyngor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Dim Tystysgrif Diogelwch Nwy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cy-GB" sz="1800" strike="noStrike" dirty="0" smtClean="0">
                        <a:solidFill>
                          <a:schemeClr val="tx1"/>
                        </a:solidFill>
                        <a:latin typeface="Verdana"/>
                        <a:ea typeface="ＭＳ Ｐゴシック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Ffioedd gosod afresymol 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Dim Tystysgrif Perfformiad Ynni*</a:t>
                      </a:r>
                      <a:endParaRPr lang="cy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584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ntent Placeholder 5"/>
          <p:cNvPicPr/>
          <p:nvPr/>
        </p:nvPicPr>
        <p:blipFill>
          <a:blip r:embed="rId2"/>
          <a:stretch/>
        </p:blipFill>
        <p:spPr>
          <a:xfrm>
            <a:off x="6948360" y="5364360"/>
            <a:ext cx="1998720" cy="13762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dŷ: Baneri Coch</a:t>
            </a:r>
            <a:endParaRPr lang="cy-GB"/>
          </a:p>
        </p:txBody>
      </p:sp>
      <p:sp>
        <p:nvSpPr>
          <p:cNvPr id="96" name="CustomShape 2"/>
          <p:cNvSpPr/>
          <p:nvPr/>
        </p:nvSpPr>
        <p:spPr>
          <a:xfrm>
            <a:off x="539640" y="1484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700" b="1" strike="noStrike" dirty="0">
                <a:solidFill>
                  <a:srgbClr val="000000"/>
                </a:solidFill>
                <a:latin typeface="Verdana"/>
              </a:rPr>
              <a:t>Beth ddylwn i wneud os nad yw landlord neu asiant yn cydymffurfio â'r gyfraith?</a:t>
            </a:r>
            <a:endParaRPr lang="cy-GB" sz="1700" dirty="0"/>
          </a:p>
          <a:p>
            <a:pPr>
              <a:lnSpc>
                <a:spcPct val="100000"/>
              </a:lnSpc>
            </a:pP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Ysgrifennwch atynt yn gyntaf, yn gofyn iddynt gydymffurfio â'r gyfraith a darparu tystiolaeth. Os ydynt yn gwrthod cydymffurfio gallwch:</a:t>
            </a:r>
            <a:endParaRPr lang="cy-GB" sz="17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Reportio'r landlord/asiantaeth i'ch </a:t>
            </a:r>
            <a:r>
              <a:rPr lang="en-GB" sz="1700" b="1" strike="noStrike" dirty="0">
                <a:solidFill>
                  <a:srgbClr val="000000"/>
                </a:solidFill>
                <a:latin typeface="Verdana"/>
              </a:rPr>
              <a:t>cyngor lleol </a:t>
            </a: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os yw'r landlord yn gosod tŷ amlfeddiannaeth sydd heb ei gofrestru</a:t>
            </a:r>
            <a:endParaRPr lang="cy-GB" sz="17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Reportio'r landlord/asiantaeth i'r </a:t>
            </a:r>
            <a:r>
              <a:rPr lang="en-GB" sz="1700" b="1" strike="noStrike" dirty="0">
                <a:solidFill>
                  <a:srgbClr val="000000"/>
                </a:solidFill>
                <a:latin typeface="Verdana"/>
              </a:rPr>
              <a:t>Awdurdod Gweithredol Iechyd a Diogelwch</a:t>
            </a: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 os ydynt yn gwrthod darparu Tystysgrif Diogelwch Nwy</a:t>
            </a:r>
            <a:endParaRPr lang="cy-GB" sz="17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Reportio'r asiantaeth i'w </a:t>
            </a:r>
            <a:r>
              <a:rPr lang="en-GB" sz="1700" b="1" strike="noStrike" dirty="0">
                <a:solidFill>
                  <a:srgbClr val="000000"/>
                </a:solidFill>
                <a:latin typeface="Verdana"/>
              </a:rPr>
              <a:t>cynllun achrediad</a:t>
            </a:r>
            <a:endParaRPr lang="cy-GB" sz="17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strike="noStrike" dirty="0">
                <a:solidFill>
                  <a:srgbClr val="000000"/>
                </a:solidFill>
                <a:latin typeface="Verdana"/>
              </a:rPr>
              <a:t>Os ydych am herio unrhyw daliadau neu ffioedd, gallwch hefyd reportio asiantaeth gosod eiddo i'w </a:t>
            </a:r>
            <a:r>
              <a:rPr lang="en-GB" sz="1700" b="1" strike="noStrike" dirty="0">
                <a:solidFill>
                  <a:srgbClr val="000000"/>
                </a:solidFill>
                <a:latin typeface="Verdana"/>
              </a:rPr>
              <a:t>cynllun iawndal asiantau gosod eiddo</a:t>
            </a:r>
            <a:endParaRPr lang="cy-GB" sz="1700" dirty="0"/>
          </a:p>
          <a:p>
            <a:pPr>
              <a:lnSpc>
                <a:spcPct val="100000"/>
              </a:lnSpc>
            </a:pPr>
            <a:r>
              <a:rPr lang="en-GB" sz="1700" b="1" strike="noStrike" dirty="0" smtClean="0">
                <a:solidFill>
                  <a:srgbClr val="000000"/>
                </a:solidFill>
                <a:latin typeface="Verdana"/>
              </a:rPr>
              <a:t>Mynnwch gyngor gan wasanaeth cynghori eich UM cyn </a:t>
            </a:r>
            <a:endParaRPr lang="cy-GB" sz="17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1700" b="1" strike="noStrike" dirty="0" smtClean="0">
                <a:solidFill>
                  <a:srgbClr val="000000"/>
                </a:solidFill>
                <a:latin typeface="Verdana"/>
              </a:rPr>
              <a:t>gweithredu, yn arbennig os oes gennych chi </a:t>
            </a:r>
            <a:endParaRPr lang="cy-GB" sz="17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1700" b="1" strike="noStrike" dirty="0" smtClean="0">
                <a:solidFill>
                  <a:srgbClr val="000000"/>
                </a:solidFill>
                <a:latin typeface="Verdana"/>
              </a:rPr>
              <a:t>Denantiaeth Fyrddaliol Sicr</a:t>
            </a:r>
            <a:endParaRPr lang="cy-GB" sz="1700" dirty="0"/>
          </a:p>
        </p:txBody>
      </p:sp>
      <p:pic>
        <p:nvPicPr>
          <p:cNvPr id="97" name="Picture 6"/>
          <p:cNvPicPr/>
          <p:nvPr/>
        </p:nvPicPr>
        <p:blipFill>
          <a:blip r:embed="rId3"/>
          <a:stretch/>
        </p:blipFill>
        <p:spPr>
          <a:xfrm>
            <a:off x="5306040" y="594936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dŷ: Sgwarnogod</a:t>
            </a:r>
            <a:endParaRPr lang="cy-GB"/>
          </a:p>
        </p:txBody>
      </p:sp>
      <p:sp>
        <p:nvSpPr>
          <p:cNvPr id="100" name="CustomShape 2"/>
          <p:cNvSpPr/>
          <p:nvPr/>
        </p:nvSpPr>
        <p:spPr>
          <a:xfrm>
            <a:off x="539640" y="18450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</a:rPr>
              <a:t>Gall y rhain dynnu eich sylw i ffwrdd o wir bris neu ansawdd yr eiddo:</a:t>
            </a:r>
            <a:endParaRPr lang="cy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Rhenti sy'n cynnwys biliau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Dim blaendal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Ansawdd arwynebol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Pethau am ddim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Addewidion o welliannau sylweddol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619640" y="56232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dŷ: Yn y Coch</a:t>
            </a:r>
            <a:endParaRPr lang="cy-GB"/>
          </a:p>
        </p:txBody>
      </p:sp>
      <p:sp>
        <p:nvSpPr>
          <p:cNvPr id="104" name="CustomShape 2"/>
          <p:cNvSpPr/>
          <p:nvPr/>
        </p:nvSpPr>
        <p:spPr>
          <a:xfrm>
            <a:off x="539640" y="1772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Gall fod oblygiadau ariannol sylweddol yn perthyn i'r rhain, naill ai ar ddechrau'r cytundeb neu'n ychwanegol at eich rhent misol: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Drud i wresogi: </a:t>
            </a:r>
            <a:endParaRPr lang="cy-GB" sz="20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Gwiriwch y Dystysgrif Effeithlonrwydd Ynni</a:t>
            </a:r>
            <a:endParaRPr lang="cy-GB" sz="20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Gwiriwch fod gwres canolog ym mhob rhan o'r adeilad</a:t>
            </a:r>
            <a:endParaRPr lang="cy-GB" sz="20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Gwiriwch y ffenestri am wydr-dwbl</a:t>
            </a:r>
            <a:endParaRPr lang="cy-GB" sz="2000"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Byddwch yn wyliadwrus o groglofftydd a seleri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Rhenti ymlaen llaw yn hytrach na gwarantwr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Ffioedd gweinyddol/gosod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</p:txBody>
      </p:sp>
      <p:pic>
        <p:nvPicPr>
          <p:cNvPr id="10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33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dŷ: Golau Gwyrdd</a:t>
            </a:r>
            <a:endParaRPr lang="cy-GB"/>
          </a:p>
        </p:txBody>
      </p:sp>
      <p:sp>
        <p:nvSpPr>
          <p:cNvPr id="107" name="CustomShape 2"/>
          <p:cNvSpPr/>
          <p:nvPr/>
        </p:nvSpPr>
        <p:spPr>
          <a:xfrm>
            <a:off x="539640" y="1772640"/>
            <a:ext cx="799200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Chwiliwch am landlordiaid neu asiantau:</a:t>
            </a:r>
            <a:endParaRPr lang="cy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Sy'n fodlon i chi fynd â chytundeb i ffwrdd gyda chi am o leiaf 24 awr cyn bod gofyn i chi ei arwyddo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Sydd ag achrediad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Sy'n gallu dangos pob dogfennaeth gyfreithiol i chi</a:t>
            </a:r>
            <a:endParaRPr lang="cy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627640" y="476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Chwilio am dŷ</a:t>
            </a:r>
            <a:endParaRPr lang="cy-GB"/>
          </a:p>
        </p:txBody>
      </p:sp>
      <p:sp>
        <p:nvSpPr>
          <p:cNvPr id="110" name="CustomShape 2"/>
          <p:cNvSpPr/>
          <p:nvPr/>
        </p:nvSpPr>
        <p:spPr>
          <a:xfrm>
            <a:off x="539640" y="227700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Fideo chwilio am dŷ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Lawrlwythwch o: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http://beta.nusconnect.org.uk/resources/ready-to-rent-house-hunting-video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Gwyliwch ar-lein yn: </a:t>
            </a: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https://www.youtube.com/watch?v=_FOh8oogzks&amp;feature=youtu.be</a:t>
            </a:r>
            <a:endParaRPr lang="cy-GB"/>
          </a:p>
          <a:p>
            <a:pPr>
              <a:lnSpc>
                <a:spcPct val="100000"/>
              </a:lnSpc>
            </a:pPr>
            <a:r>
              <a:rPr dirty="0" smtClean="0"/>
              <a:t> </a:t>
            </a: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</p:txBody>
      </p:sp>
      <p:pic>
        <p:nvPicPr>
          <p:cNvPr id="11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639360" y="2532240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Llinell sbectrwm</a:t>
            </a:r>
            <a:endParaRPr lang="cy-GB"/>
          </a:p>
        </p:txBody>
      </p:sp>
      <p:pic>
        <p:nvPicPr>
          <p:cNvPr id="116" name="Content Placeholder 5"/>
          <p:cNvPicPr/>
          <p:nvPr/>
        </p:nvPicPr>
        <p:blipFill>
          <a:blip r:embed="rId3"/>
          <a:srcRect t="4414"/>
          <a:stretch/>
        </p:blipFill>
        <p:spPr>
          <a:xfrm>
            <a:off x="6510240" y="276840"/>
            <a:ext cx="2358000" cy="155196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4800" cy="112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Beth sydd nesaf?</a:t>
            </a:r>
            <a:endParaRPr lang="cy-GB"/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 Ewch i hyb 'Barod i Rentu' am adnoddau pellach: </a:t>
            </a:r>
            <a:r>
              <a:rPr lang="en-GB" sz="2600" b="1" dirty="0">
                <a:solidFill>
                  <a:srgbClr val="000000"/>
                </a:solidFill>
                <a:latin typeface="Verdana"/>
              </a:rPr>
              <a:t>readytorent.nus.org.uk</a:t>
            </a:r>
            <a:endParaRPr lang="cy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 Ymunwch â ni mewn gweithdai eraill ar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Chwilio am dŷ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Arwyddo cytundeb</a:t>
            </a:r>
            <a:endParaRPr lang="cy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Datrys problemau sy'n perthyn i denantiaethau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3. Ewch ati i drefnu gyda rhentwyr eraill</a:t>
            </a:r>
            <a:endParaRPr lang="cy-GB" sz="28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Sefyllfa rhentu myfyrwyr yn y DU</a:t>
            </a:r>
            <a:endParaRPr lang="cy-GB"/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Canfu ymchwil gan UCM y canlynol: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Mae llai na hanner myfyrwyr yn teimlo eu bod yn gwybod beth yw eu hawliau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Mae dwy-ran-o-dair o fyfyrwyr yn teimlo nad ydynt yn cael digon o gymorth wrth fynd ati i rentu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Mae chwarter myfyrwyr yn teimlo'n "anfodlon" neu'n "anfodlon iawn" â'r modd y caiff eu cartrefi eu rheoli</a:t>
            </a:r>
            <a:endParaRPr lang="cy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Mae 76% o'r rheiny a gafodd arian wedi ei ddal yn ôl o'u blaendal yn meddwl fod hynny'n annheg; serch hynny dim ond 16% a lwyddodd i herio'r taliadau hyn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Adroddiad UCM: Cartrefi Addas ar gyfer Astudio (2014)</a:t>
            </a:r>
            <a:endParaRPr lang="cy-GB" sz="2000"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1412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Nodau ac amcanion y gweithdy</a:t>
            </a:r>
            <a:endParaRPr lang="cy-GB"/>
          </a:p>
        </p:txBody>
      </p:sp>
      <p:sp>
        <p:nvSpPr>
          <p:cNvPr id="50" name="CustomShape 2"/>
          <p:cNvSpPr/>
          <p:nvPr/>
        </p:nvSpPr>
        <p:spPr>
          <a:xfrm>
            <a:off x="539640" y="158076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y-GB" sz="22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 smtClean="0">
                <a:solidFill>
                  <a:srgbClr val="000000"/>
                </a:solidFill>
                <a:latin typeface="Verdana"/>
              </a:rPr>
              <a:t>Amcan: Eich darparu â'r sgiliau, yr wybodaeth a'r hyder sydd eu hangen arnoch i gael profiad da mewn tŷ ar rent</a:t>
            </a:r>
            <a:endParaRPr lang="cy-GB" sz="2400" dirty="0"/>
          </a:p>
          <a:p>
            <a:pPr>
              <a:lnSpc>
                <a:spcPct val="100000"/>
              </a:lnSpc>
            </a:pPr>
            <a:endParaRPr lang="cy-GB" sz="24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Yn y gweithdy hwn, byddwn yn canolbwyntio ar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yr hyn y dylech chwilio amdano, a beth i'w osgoi wrth geisio rhentu tŷ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.</a:t>
            </a:r>
            <a:endParaRPr lang="cy-GB" sz="24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280" cy="7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46120" y="54990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Canolbwynt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y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gweithdy</a:t>
            </a:r>
            <a:endParaRPr lang="cy-GB" dirty="0"/>
          </a:p>
        </p:txBody>
      </p:sp>
      <p:sp>
        <p:nvSpPr>
          <p:cNvPr id="54" name="CustomShape 2"/>
          <p:cNvSpPr/>
          <p:nvPr/>
        </p:nvSpPr>
        <p:spPr>
          <a:xfrm>
            <a:off x="541800" y="2061000"/>
            <a:ext cx="7992000" cy="38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Mae'r hyfforddiant hwn yn rhoi sylw penodol i'ch hawliau dan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Denantiaeth Fyrddaliol Sicr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Defnyddiwch Wirydd Tenantiaeth Shelter yn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</a:rPr>
              <a:t>shelter.org.uk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</a:rPr>
              <a:t> i weld beth sydd ar gael i chi</a:t>
            </a:r>
            <a:endParaRPr lang="cy-GB" dirty="0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280" cy="7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541440" y="54936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539640" y="1773360"/>
            <a:ext cx="799236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516040"/>
            <a:ext cx="8228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6000" strike="noStrike">
                <a:solidFill>
                  <a:srgbClr val="FFFFFF"/>
                </a:solidFill>
                <a:latin typeface="Verdana"/>
              </a:rPr>
              <a:t>Chwilio am dŷ</a:t>
            </a:r>
            <a:endParaRPr lang="cy-GB"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14"/>
          <a:stretch/>
        </p:blipFill>
        <p:spPr>
          <a:xfrm>
            <a:off x="6510240" y="276840"/>
            <a:ext cx="2358000" cy="155196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4800" cy="112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234432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Barod, Gan bwyll, Rhentu!</a:t>
            </a:r>
            <a:endParaRPr lang="cy-GB"/>
          </a:p>
        </p:txBody>
      </p:sp>
      <p:sp>
        <p:nvSpPr>
          <p:cNvPr id="64" name="CustomShape 2"/>
          <p:cNvSpPr/>
          <p:nvPr/>
        </p:nvSpPr>
        <p:spPr>
          <a:xfrm>
            <a:off x="539640" y="1556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Amcan y gêm: Sicrhau'r tŷ gorau i'ch tîm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</a:rPr>
              <a:t>Rheolau'r gêm:</a:t>
            </a:r>
            <a:endParaRPr lang="cy-GB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</a:rPr>
              <a:t>Dim ond un grŵp all ymweld ag eiddo ar unrhyw bryd</a:t>
            </a:r>
            <a:endParaRPr lang="cy-GB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</a:rPr>
              <a:t>Gall grwpiau a landlordiaid ddod i gytundeb ar rentu eiddo ar unrhyw bryd</a:t>
            </a:r>
            <a:endParaRPr lang="cy-GB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200" strike="noStrike">
                <a:solidFill>
                  <a:srgbClr val="000000"/>
                </a:solidFill>
                <a:latin typeface="Verdana"/>
              </a:rPr>
              <a:t>Mae pob eiddo ar gyfer 5 o unigolion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77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Esbonio Jargon</a:t>
            </a:r>
            <a:endParaRPr lang="cy-GB"/>
          </a:p>
        </p:txBody>
      </p:sp>
      <p:sp>
        <p:nvSpPr>
          <p:cNvPr id="68" name="CustomShape 2"/>
          <p:cNvSpPr/>
          <p:nvPr/>
        </p:nvSpPr>
        <p:spPr>
          <a:xfrm>
            <a:off x="539640" y="1196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y-GB" sz="1750" dirty="0"/>
          </a:p>
          <a:p>
            <a:pPr>
              <a:lnSpc>
                <a:spcPct val="100000"/>
              </a:lnSpc>
            </a:pPr>
            <a:r>
              <a:rPr lang="en-GB" sz="1750" b="1" strike="noStrike" dirty="0">
                <a:solidFill>
                  <a:srgbClr val="000000"/>
                </a:solidFill>
                <a:latin typeface="Verdana"/>
              </a:rPr>
              <a:t>Blaendal Cadw Eiddo: </a:t>
            </a:r>
            <a:r>
              <a:rPr lang="en-GB" sz="1750" strike="noStrike" dirty="0">
                <a:solidFill>
                  <a:srgbClr val="000000"/>
                </a:solidFill>
                <a:latin typeface="Verdana"/>
              </a:rPr>
              <a:t>Telir swm i'r landlord/asiant gosod i gadw'r eiddo i chi tra bo'r cytundeb yn cael ei baratoi a'ch geirda'n cael ei wirio.</a:t>
            </a:r>
            <a:endParaRPr lang="cy-GB" sz="1750" dirty="0"/>
          </a:p>
          <a:p>
            <a:pPr>
              <a:lnSpc>
                <a:spcPct val="100000"/>
              </a:lnSpc>
            </a:pPr>
            <a:endParaRPr lang="cy-GB" sz="1750" dirty="0"/>
          </a:p>
          <a:p>
            <a:pPr>
              <a:lnSpc>
                <a:spcPct val="100000"/>
              </a:lnSpc>
            </a:pPr>
            <a:r>
              <a:rPr lang="en-GB" sz="1750" b="1" strike="noStrike" dirty="0">
                <a:solidFill>
                  <a:srgbClr val="000000"/>
                </a:solidFill>
                <a:latin typeface="Verdana"/>
              </a:rPr>
              <a:t>Blaendal Tenantiaeth: </a:t>
            </a:r>
            <a:r>
              <a:rPr lang="en-GB" sz="1750" strike="noStrike" dirty="0">
                <a:solidFill>
                  <a:srgbClr val="000000"/>
                </a:solidFill>
                <a:latin typeface="Verdana"/>
              </a:rPr>
              <a:t>Taliad i'r landlord, y gellir ei ad-dalu, ar ddechrau'r cytundeb ar gyfer unrhyw gostau a ddaw i ran y landlord yn ystod eich tenantiaeth nad oes rhaid iddynt eu talu dan y gyfraith. Dylid gwarchod eich arian gan gynllun gwarchod blaendal sy'n cael ei redeg gan y llywodraeth, a dylid ei ad-dalu ar ddiwedd eich tenantiaeth.</a:t>
            </a:r>
            <a:endParaRPr lang="cy-GB" sz="1750" dirty="0"/>
          </a:p>
          <a:p>
            <a:pPr>
              <a:lnSpc>
                <a:spcPct val="100000"/>
              </a:lnSpc>
            </a:pPr>
            <a:endParaRPr lang="cy-GB" sz="1750" dirty="0"/>
          </a:p>
          <a:p>
            <a:pPr>
              <a:lnSpc>
                <a:spcPct val="100000"/>
              </a:lnSpc>
            </a:pPr>
            <a:r>
              <a:rPr lang="en-GB" sz="1750" b="1" strike="noStrike" dirty="0">
                <a:solidFill>
                  <a:srgbClr val="000000"/>
                </a:solidFill>
                <a:latin typeface="Verdana"/>
              </a:rPr>
              <a:t>Landlordiaid/asiantau gosod eiddo ag achrediad: </a:t>
            </a:r>
            <a:r>
              <a:rPr lang="en-GB" sz="1750" strike="noStrike" dirty="0">
                <a:solidFill>
                  <a:srgbClr val="000000"/>
                </a:solidFill>
                <a:latin typeface="Verdana"/>
              </a:rPr>
              <a:t>Landlord neu asiant sy'n ymuno'n wirfoddol â chynllun sy'n gosod safonau, yn aml yn uwch na'r safonau isaf sy'n ofynnol dan y gyfraith.</a:t>
            </a:r>
            <a:endParaRPr lang="cy-GB" sz="1750"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353134" y="865679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y-GB" sz="1900" dirty="0"/>
          </a:p>
          <a:p>
            <a:pPr>
              <a:lnSpc>
                <a:spcPct val="100000"/>
              </a:lnSpc>
            </a:pPr>
            <a:endParaRPr lang="cy-GB" sz="1900" dirty="0"/>
          </a:p>
          <a:p>
            <a:pPr>
              <a:lnSpc>
                <a:spcPct val="100000"/>
              </a:lnSpc>
            </a:pPr>
            <a:endParaRPr lang="cy-GB" sz="1900" dirty="0"/>
          </a:p>
          <a:p>
            <a:pPr>
              <a:lnSpc>
                <a:spcPct val="100000"/>
              </a:lnSpc>
            </a:pPr>
            <a:r>
              <a:rPr lang="en-GB" sz="1900" b="1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Gwarantwr: </a:t>
            </a:r>
            <a:r>
              <a:rPr lang="en-GB" sz="1900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Rhywun sy'n arwyddo cytundeb yn dweud y byddan nhw'n talu eich rhent os na allwch chi ei dalu.</a:t>
            </a:r>
            <a:endParaRPr lang="cy-GB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900" b="1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Tŷ Amlfeddiannaeth: </a:t>
            </a:r>
            <a:r>
              <a:rPr lang="en-GB" sz="1900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Tŷ Amlfeddiannaeth yw un sydd ag o leiaf 5 tenant yn byw dros 3 lawr neu fwy. Rhaid i'r rhain fod wedi'u trwyddedu, gan fod rhaid iddynt fodloni meini prawf o ran diogelwch.</a:t>
            </a:r>
            <a:endParaRPr lang="cy-GB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900" b="1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TPY: </a:t>
            </a:r>
            <a:r>
              <a:rPr lang="en-GB" sz="1900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Tystysgrif Perfformiad Ynni - mae'n un o'r gofynion cyfreithiol ar gyfer eiddo, sy'n dangos pa mor effeithlon yw eu defnydd o ynni.</a:t>
            </a:r>
            <a:endParaRPr lang="cy-GB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900" b="1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Ffioedd gosod eiddo: </a:t>
            </a:r>
            <a:r>
              <a:rPr lang="en-GB" sz="1900" strike="noStrike" dirty="0">
                <a:solidFill>
                  <a:srgbClr val="000000"/>
                </a:solidFill>
                <a:latin typeface="Verdana" panose="020B0604030504040204" pitchFamily="34" charset="0"/>
              </a:rPr>
              <a:t>Taliadau na chânt eu had-dalu, sydd angen eu gwneud ar ddechrau'r cytundeb</a:t>
            </a:r>
            <a:r>
              <a:rPr lang="en-GB" sz="1900" strike="noStrike" dirty="0">
                <a:solidFill>
                  <a:srgbClr val="000000"/>
                </a:solidFill>
                <a:latin typeface="Verdana (Body)"/>
              </a:rPr>
              <a:t>.</a:t>
            </a:r>
            <a:endParaRPr lang="cy-GB" sz="1900" dirty="0"/>
          </a:p>
        </p:txBody>
      </p:sp>
      <p:pic>
        <p:nvPicPr>
          <p:cNvPr id="7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2267640" y="5792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Mwy o Esbonio Jargon</a:t>
            </a:r>
            <a:endParaRPr lang="cy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539640" y="357052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Chwilio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am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dŷ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Peidiwch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â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phoeni'n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ormodol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!</a:t>
            </a:r>
            <a:endParaRPr lang="cy-GB" dirty="0"/>
          </a:p>
        </p:txBody>
      </p:sp>
      <p:sp>
        <p:nvSpPr>
          <p:cNvPr id="76" name="CustomShape 2"/>
          <p:cNvSpPr/>
          <p:nvPr/>
        </p:nvSpPr>
        <p:spPr>
          <a:xfrm>
            <a:off x="539640" y="1628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950" b="1" strike="noStrike" dirty="0">
                <a:solidFill>
                  <a:srgbClr val="000000"/>
                </a:solidFill>
                <a:latin typeface="Verdana"/>
              </a:rPr>
              <a:t>Mae 1 o bob 5 o fyfyrwyr yn arwyddo 7 mis ymlaen llaw</a:t>
            </a:r>
            <a:endParaRPr lang="cy-GB" sz="195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Byddwch yn ymwybodol o'r risg sy'n perthyn i chwilio am dŷ'n rhy gynnar</a:t>
            </a: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Ceisiwch ganfod mwy am y farchnad dai leol, a byddwch yn ofalus os yw landlordiaid/asiantau'n ceisio dwyn pwysedd arnoch</a:t>
            </a: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Ewch i weld sawl tŷ er mwyn cymharu rhenti a safonau</a:t>
            </a: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Siaradwch â'r tenantiaid presennol os yw hynny'n bosib</a:t>
            </a: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Mynnwch fod eich cyd-letywyr i gyd yn mynd i weld y tŷ</a:t>
            </a:r>
            <a:endParaRPr lang="cy-GB" sz="195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50" strike="noStrike" dirty="0">
                <a:solidFill>
                  <a:srgbClr val="000000"/>
                </a:solidFill>
                <a:latin typeface="Verdana"/>
              </a:rPr>
              <a:t>Defnyddiwch restr-wirio UCM ar gyfer chwilio am dŷ</a:t>
            </a:r>
            <a:endParaRPr lang="cy-GB" sz="1950" dirty="0"/>
          </a:p>
          <a:p>
            <a:pPr>
              <a:lnSpc>
                <a:spcPct val="100000"/>
              </a:lnSpc>
            </a:pPr>
            <a:endParaRPr lang="cy-GB" sz="1950"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1128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DejaVu Sans</vt:lpstr>
      <vt:lpstr>StarSymbol</vt:lpstr>
      <vt:lpstr>Verdana</vt:lpstr>
      <vt:lpstr>Verdana (Body)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Rhys Owain Jones</cp:lastModifiedBy>
  <cp:revision>7</cp:revision>
  <dcterms:modified xsi:type="dcterms:W3CDTF">2016-08-30T15:05:05Z</dcterms:modified>
</cp:coreProperties>
</file>