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4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8040" cy="1007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8040" cy="1007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8040" cy="1007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5" name="Picture 34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6" name="Picture 35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8040" cy="1007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8040" cy="1007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8040" cy="1007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8040" cy="1007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541800" y="548640"/>
            <a:ext cx="7988040" cy="4672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8040" cy="1007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8040" cy="1007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8040" cy="1007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/>
          <p:nvPr/>
        </p:nvPicPr>
        <p:blipFill>
          <a:blip r:embed="rId14"/>
          <a:stretch/>
        </p:blipFill>
        <p:spPr>
          <a:xfrm>
            <a:off x="12600" y="0"/>
            <a:ext cx="9183240" cy="6910200"/>
          </a:xfrm>
          <a:prstGeom prst="rect">
            <a:avLst/>
          </a:prstGeom>
          <a:ln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8040" cy="10076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Verdana"/>
                <a:ea typeface="ＭＳ Ｐゴシック"/>
              </a:rPr>
              <a:t>Click to edit the title text formatClick to edit Master title style</a:t>
            </a:r>
            <a:endParaRPr/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GB" sz="2800">
                <a:latin typeface="Verdana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GB" sz="2000">
                <a:latin typeface="Verdana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GB">
                <a:latin typeface="Verdana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GB">
                <a:latin typeface="Verdana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GB" sz="2000">
                <a:latin typeface="Verdana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GB" sz="2000">
                <a:latin typeface="Verdana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GB" sz="2000">
                <a:latin typeface="Verdana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Shape 1"/>
          <p:cNvSpPr txBox="1"/>
          <p:nvPr/>
        </p:nvSpPr>
        <p:spPr>
          <a:xfrm>
            <a:off x="541440" y="54936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38" name="TextShape 2"/>
          <p:cNvSpPr txBox="1"/>
          <p:nvPr/>
        </p:nvSpPr>
        <p:spPr>
          <a:xfrm>
            <a:off x="539640" y="1773360"/>
            <a:ext cx="7992720" cy="6472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endParaRPr/>
          </a:p>
        </p:txBody>
      </p:sp>
      <p:pic>
        <p:nvPicPr>
          <p:cNvPr id="39" name="Picture 1"/>
          <p:cNvPicPr/>
          <p:nvPr/>
        </p:nvPicPr>
        <p:blipFill>
          <a:blip r:embed="rId2"/>
          <a:stretch/>
        </p:blipFill>
        <p:spPr>
          <a:xfrm>
            <a:off x="18720" y="0"/>
            <a:ext cx="9183240" cy="6910200"/>
          </a:xfrm>
          <a:prstGeom prst="rect">
            <a:avLst/>
          </a:prstGeom>
          <a:ln>
            <a:noFill/>
          </a:ln>
        </p:spPr>
      </p:pic>
      <p:sp>
        <p:nvSpPr>
          <p:cNvPr id="40" name="CustomShape 3"/>
          <p:cNvSpPr/>
          <p:nvPr/>
        </p:nvSpPr>
        <p:spPr>
          <a:xfrm>
            <a:off x="539640" y="2699640"/>
            <a:ext cx="8229240" cy="63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GB" sz="3200" strike="noStrike" dirty="0">
                <a:solidFill>
                  <a:srgbClr val="00AEC7"/>
                </a:solidFill>
                <a:latin typeface="Verdana"/>
              </a:rPr>
              <a:t>Barod i Rentu: Arwyddo Cytundebau</a:t>
            </a:r>
          </a:p>
          <a:p>
            <a:pPr algn="ctr">
              <a:lnSpc>
                <a:spcPct val="100000"/>
              </a:lnSpc>
            </a:pPr>
            <a:r>
              <a:rPr lang="en-GB" sz="2400" dirty="0" smtClean="0">
                <a:solidFill>
                  <a:srgbClr val="00AEC7"/>
                </a:solidFill>
                <a:latin typeface="Verdana"/>
              </a:rPr>
              <a:t>(Lloegr a Chymru)</a:t>
            </a:r>
            <a:endParaRPr lang="cy-GB" sz="2400" dirty="0"/>
          </a:p>
        </p:txBody>
      </p:sp>
      <p:sp>
        <p:nvSpPr>
          <p:cNvPr id="41" name="CustomShape 4"/>
          <p:cNvSpPr/>
          <p:nvPr/>
        </p:nvSpPr>
        <p:spPr>
          <a:xfrm>
            <a:off x="420840" y="4045320"/>
            <a:ext cx="8229240" cy="90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GB" sz="2400" strike="noStrike" dirty="0">
                <a:solidFill>
                  <a:srgbClr val="00677F"/>
                </a:solidFill>
                <a:latin typeface="Verdana"/>
              </a:rPr>
              <a:t> </a:t>
            </a:r>
            <a:r>
              <a:rPr lang="en-GB" sz="2400" strike="noStrike" dirty="0" err="1">
                <a:solidFill>
                  <a:srgbClr val="00677F"/>
                </a:solidFill>
                <a:latin typeface="Verdana"/>
              </a:rPr>
              <a:t>Hyfforddiant</a:t>
            </a:r>
            <a:r>
              <a:rPr lang="en-GB" sz="2400" strike="noStrike" dirty="0">
                <a:solidFill>
                  <a:srgbClr val="00677F"/>
                </a:solidFill>
                <a:latin typeface="Verdana"/>
              </a:rPr>
              <a:t> </a:t>
            </a:r>
            <a:r>
              <a:rPr lang="en-GB" sz="2400" strike="noStrike" dirty="0" err="1">
                <a:solidFill>
                  <a:srgbClr val="00677F"/>
                </a:solidFill>
                <a:latin typeface="Verdana"/>
              </a:rPr>
              <a:t>ar</a:t>
            </a:r>
            <a:r>
              <a:rPr lang="en-GB" sz="2400" strike="noStrike" dirty="0">
                <a:solidFill>
                  <a:srgbClr val="00677F"/>
                </a:solidFill>
                <a:latin typeface="Verdana"/>
              </a:rPr>
              <a:t> </a:t>
            </a:r>
            <a:r>
              <a:rPr lang="en-GB" sz="2400" strike="noStrike" dirty="0" err="1">
                <a:solidFill>
                  <a:srgbClr val="00677F"/>
                </a:solidFill>
                <a:latin typeface="Verdana"/>
              </a:rPr>
              <a:t>gyfer</a:t>
            </a:r>
            <a:r>
              <a:rPr lang="en-GB" sz="2400" strike="noStrike" dirty="0">
                <a:solidFill>
                  <a:srgbClr val="00677F"/>
                </a:solidFill>
                <a:latin typeface="Verdana"/>
              </a:rPr>
              <a:t> </a:t>
            </a:r>
            <a:r>
              <a:rPr lang="en-GB" sz="2400" strike="noStrike" dirty="0" err="1">
                <a:solidFill>
                  <a:srgbClr val="00677F"/>
                </a:solidFill>
                <a:latin typeface="Verdana"/>
              </a:rPr>
              <a:t>myfyrwyr</a:t>
            </a:r>
            <a:r>
              <a:rPr lang="en-GB" sz="2400" strike="noStrike" dirty="0">
                <a:solidFill>
                  <a:srgbClr val="00677F"/>
                </a:solidFill>
                <a:latin typeface="Verdana"/>
              </a:rPr>
              <a:t> </a:t>
            </a:r>
            <a:r>
              <a:rPr lang="en-GB" sz="2400" strike="noStrike" dirty="0" err="1">
                <a:solidFill>
                  <a:srgbClr val="00677F"/>
                </a:solidFill>
                <a:latin typeface="Verdana"/>
              </a:rPr>
              <a:t>sy'n</a:t>
            </a:r>
            <a:r>
              <a:rPr lang="en-GB" sz="2400" strike="noStrike" dirty="0">
                <a:solidFill>
                  <a:srgbClr val="00677F"/>
                </a:solidFill>
                <a:latin typeface="Verdana"/>
              </a:rPr>
              <a:t> </a:t>
            </a:r>
            <a:r>
              <a:rPr lang="en-GB" sz="2400" strike="noStrike" dirty="0" err="1">
                <a:solidFill>
                  <a:srgbClr val="00677F"/>
                </a:solidFill>
                <a:latin typeface="Verdana"/>
              </a:rPr>
              <a:t>rhentu</a:t>
            </a:r>
            <a:endParaRPr lang="cy-GB" dirty="0"/>
          </a:p>
        </p:txBody>
      </p:sp>
      <p:pic>
        <p:nvPicPr>
          <p:cNvPr id="42" name="Content Placeholder 5"/>
          <p:cNvPicPr/>
          <p:nvPr/>
        </p:nvPicPr>
        <p:blipFill>
          <a:blip r:embed="rId3"/>
          <a:stretch/>
        </p:blipFill>
        <p:spPr>
          <a:xfrm>
            <a:off x="251640" y="148680"/>
            <a:ext cx="3164400" cy="2179440"/>
          </a:xfrm>
          <a:prstGeom prst="rect">
            <a:avLst/>
          </a:prstGeom>
          <a:ln>
            <a:noFill/>
          </a:ln>
        </p:spPr>
      </p:pic>
      <p:pic>
        <p:nvPicPr>
          <p:cNvPr id="43" name="Picture 1"/>
          <p:cNvPicPr/>
          <p:nvPr/>
        </p:nvPicPr>
        <p:blipFill>
          <a:blip r:embed="rId4"/>
          <a:stretch/>
        </p:blipFill>
        <p:spPr>
          <a:xfrm>
            <a:off x="250920" y="5760360"/>
            <a:ext cx="1425960" cy="949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Content Placeholder 5"/>
          <p:cNvPicPr/>
          <p:nvPr/>
        </p:nvPicPr>
        <p:blipFill>
          <a:blip r:embed="rId2"/>
          <a:stretch/>
        </p:blipFill>
        <p:spPr>
          <a:xfrm>
            <a:off x="6876360" y="5223960"/>
            <a:ext cx="2071080" cy="1426320"/>
          </a:xfrm>
          <a:prstGeom prst="rect">
            <a:avLst/>
          </a:prstGeom>
          <a:ln>
            <a:noFill/>
          </a:ln>
        </p:spPr>
      </p:pic>
      <p:sp>
        <p:nvSpPr>
          <p:cNvPr id="81" name="TextShape 1"/>
          <p:cNvSpPr txBox="1"/>
          <p:nvPr/>
        </p:nvSpPr>
        <p:spPr>
          <a:xfrm>
            <a:off x="2450160" y="57528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Verdana"/>
              </a:rPr>
              <a:t>Arwyddo cytundeb</a:t>
            </a:r>
            <a:endParaRPr lang="cy-GB"/>
          </a:p>
        </p:txBody>
      </p:sp>
      <p:sp>
        <p:nvSpPr>
          <p:cNvPr id="82" name="TextShape 2"/>
          <p:cNvSpPr txBox="1"/>
          <p:nvPr/>
        </p:nvSpPr>
        <p:spPr>
          <a:xfrm>
            <a:off x="539640" y="2112480"/>
            <a:ext cx="7992360" cy="1079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GB" sz="2400" b="1" strike="noStrike">
                <a:solidFill>
                  <a:srgbClr val="000000"/>
                </a:solidFill>
                <a:latin typeface="Verdana"/>
              </a:rPr>
              <a:t>Fideo Arwyddo Cytundeb</a:t>
            </a:r>
            <a:endParaRPr lang="cy-GB"/>
          </a:p>
          <a:p>
            <a:pPr algn="ctr">
              <a:lnSpc>
                <a:spcPct val="100000"/>
              </a:lnSpc>
            </a:pPr>
            <a:endParaRPr lang="cy-GB"/>
          </a:p>
          <a:p>
            <a:pPr>
              <a:lnSpc>
                <a:spcPct val="100000"/>
              </a:lnSpc>
            </a:pPr>
            <a:r>
              <a:rPr lang="en-GB" sz="1600" b="1" strike="noStrike">
                <a:solidFill>
                  <a:srgbClr val="000000"/>
                </a:solidFill>
                <a:latin typeface="Verdana"/>
              </a:rPr>
              <a:t>Lawrlwythwch o:</a:t>
            </a:r>
            <a:endParaRPr lang="cy-GB"/>
          </a:p>
          <a:p>
            <a:pPr>
              <a:lnSpc>
                <a:spcPct val="100000"/>
              </a:lnSpc>
            </a:pPr>
            <a:r>
              <a:rPr lang="en-GB" sz="1600" u="sng" strike="noStrike">
                <a:solidFill>
                  <a:srgbClr val="009999"/>
                </a:solidFill>
                <a:latin typeface="Verdana"/>
              </a:rPr>
              <a:t>http://beta.nusconnect.org.uk/resources/ready-to-rent-singing-a-contract-video</a:t>
            </a:r>
            <a:endParaRPr lang="cy-GB"/>
          </a:p>
          <a:p>
            <a:pPr>
              <a:lnSpc>
                <a:spcPct val="100000"/>
              </a:lnSpc>
            </a:pPr>
            <a:endParaRPr lang="cy-GB"/>
          </a:p>
          <a:p>
            <a:pPr>
              <a:lnSpc>
                <a:spcPct val="100000"/>
              </a:lnSpc>
            </a:pPr>
            <a:r>
              <a:rPr lang="en-GB" sz="1600" b="1" strike="noStrike">
                <a:solidFill>
                  <a:srgbClr val="000000"/>
                </a:solidFill>
                <a:latin typeface="Verdana"/>
              </a:rPr>
              <a:t>Gwyliwch ar-lein yn: </a:t>
            </a:r>
            <a:endParaRPr lang="cy-GB"/>
          </a:p>
          <a:p>
            <a:pPr>
              <a:lnSpc>
                <a:spcPct val="100000"/>
              </a:lnSpc>
            </a:pPr>
            <a:r>
              <a:rPr lang="en-GB" sz="1600" u="sng" strike="noStrike">
                <a:solidFill>
                  <a:srgbClr val="009999"/>
                </a:solidFill>
                <a:latin typeface="Verdana"/>
              </a:rPr>
              <a:t>https://www.youtube.com/watch?v=zqBJEQ0k4hE&amp;feature=youtu.be</a:t>
            </a:r>
            <a:endParaRPr lang="cy-GB"/>
          </a:p>
          <a:p>
            <a:pPr algn="ctr">
              <a:lnSpc>
                <a:spcPct val="100000"/>
              </a:lnSpc>
            </a:pPr>
            <a:endParaRPr lang="cy-GB"/>
          </a:p>
          <a:p>
            <a:pPr algn="ctr">
              <a:lnSpc>
                <a:spcPct val="100000"/>
              </a:lnSpc>
            </a:pPr>
            <a:endParaRPr lang="cy-GB"/>
          </a:p>
        </p:txBody>
      </p:sp>
      <p:pic>
        <p:nvPicPr>
          <p:cNvPr id="83" name="Picture 6"/>
          <p:cNvPicPr/>
          <p:nvPr/>
        </p:nvPicPr>
        <p:blipFill>
          <a:blip r:embed="rId3"/>
          <a:stretch/>
        </p:blipFill>
        <p:spPr>
          <a:xfrm>
            <a:off x="5234040" y="5882040"/>
            <a:ext cx="1209960" cy="80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541440" y="54936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85" name="TextShape 2"/>
          <p:cNvSpPr txBox="1"/>
          <p:nvPr/>
        </p:nvSpPr>
        <p:spPr>
          <a:xfrm>
            <a:off x="539640" y="1773360"/>
            <a:ext cx="7992720" cy="6472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endParaRPr/>
          </a:p>
        </p:txBody>
      </p:sp>
      <p:pic>
        <p:nvPicPr>
          <p:cNvPr id="86" name="Picture 1"/>
          <p:cNvPicPr/>
          <p:nvPr/>
        </p:nvPicPr>
        <p:blipFill>
          <a:blip r:embed="rId2"/>
          <a:stretch/>
        </p:blipFill>
        <p:spPr>
          <a:xfrm>
            <a:off x="-39600" y="260640"/>
            <a:ext cx="9183240" cy="6910200"/>
          </a:xfrm>
          <a:prstGeom prst="rect">
            <a:avLst/>
          </a:prstGeom>
          <a:ln>
            <a:noFill/>
          </a:ln>
        </p:spPr>
      </p:pic>
      <p:sp>
        <p:nvSpPr>
          <p:cNvPr id="87" name="CustomShape 3"/>
          <p:cNvSpPr/>
          <p:nvPr/>
        </p:nvSpPr>
        <p:spPr>
          <a:xfrm>
            <a:off x="639360" y="2532240"/>
            <a:ext cx="8229240" cy="63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5800" strike="noStrike">
                <a:solidFill>
                  <a:srgbClr val="FFFFFF"/>
                </a:solidFill>
                <a:latin typeface="Verdana"/>
              </a:rPr>
              <a:t>Eu cyfrifoldeb nhw</a:t>
            </a:r>
            <a:endParaRPr lang="cy-GB"/>
          </a:p>
          <a:p>
            <a:pPr>
              <a:lnSpc>
                <a:spcPct val="100000"/>
              </a:lnSpc>
            </a:pPr>
            <a:r>
              <a:rPr lang="en-GB" sz="5800" strike="noStrike">
                <a:solidFill>
                  <a:srgbClr val="FFFFFF"/>
                </a:solidFill>
                <a:latin typeface="Verdana"/>
              </a:rPr>
              <a:t>neu fi?</a:t>
            </a:r>
            <a:endParaRPr lang="cy-GB"/>
          </a:p>
        </p:txBody>
      </p:sp>
      <p:pic>
        <p:nvPicPr>
          <p:cNvPr id="88" name="Content Placeholder 5"/>
          <p:cNvPicPr/>
          <p:nvPr/>
        </p:nvPicPr>
        <p:blipFill>
          <a:blip r:embed="rId3"/>
          <a:srcRect t="4424"/>
          <a:stretch/>
        </p:blipFill>
        <p:spPr>
          <a:xfrm>
            <a:off x="6510240" y="276840"/>
            <a:ext cx="2358360" cy="1552320"/>
          </a:xfrm>
          <a:prstGeom prst="rect">
            <a:avLst/>
          </a:prstGeom>
          <a:ln>
            <a:noFill/>
          </a:ln>
        </p:spPr>
      </p:pic>
      <p:pic>
        <p:nvPicPr>
          <p:cNvPr id="89" name="Picture 6"/>
          <p:cNvPicPr/>
          <p:nvPr/>
        </p:nvPicPr>
        <p:blipFill>
          <a:blip r:embed="rId4"/>
          <a:stretch/>
        </p:blipFill>
        <p:spPr>
          <a:xfrm>
            <a:off x="7164360" y="5745240"/>
            <a:ext cx="1685160" cy="1121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541440" y="54936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1" name="TextShape 2"/>
          <p:cNvSpPr txBox="1"/>
          <p:nvPr/>
        </p:nvSpPr>
        <p:spPr>
          <a:xfrm>
            <a:off x="539640" y="1773360"/>
            <a:ext cx="7992720" cy="6472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endParaRPr/>
          </a:p>
        </p:txBody>
      </p:sp>
      <p:pic>
        <p:nvPicPr>
          <p:cNvPr id="92" name="Picture 1"/>
          <p:cNvPicPr/>
          <p:nvPr/>
        </p:nvPicPr>
        <p:blipFill>
          <a:blip r:embed="rId2"/>
          <a:stretch/>
        </p:blipFill>
        <p:spPr>
          <a:xfrm>
            <a:off x="-39600" y="260640"/>
            <a:ext cx="9183240" cy="6910200"/>
          </a:xfrm>
          <a:prstGeom prst="rect">
            <a:avLst/>
          </a:prstGeom>
          <a:ln>
            <a:noFill/>
          </a:ln>
        </p:spPr>
      </p:pic>
      <p:sp>
        <p:nvSpPr>
          <p:cNvPr id="93" name="CustomShape 3"/>
          <p:cNvSpPr/>
          <p:nvPr/>
        </p:nvSpPr>
        <p:spPr>
          <a:xfrm>
            <a:off x="639360" y="2532240"/>
            <a:ext cx="8229240" cy="63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5800" strike="noStrike">
                <a:solidFill>
                  <a:srgbClr val="FFFFFF"/>
                </a:solidFill>
                <a:latin typeface="Verdana"/>
              </a:rPr>
              <a:t>Helfa Cytundebau</a:t>
            </a:r>
            <a:endParaRPr lang="cy-GB"/>
          </a:p>
        </p:txBody>
      </p:sp>
      <p:pic>
        <p:nvPicPr>
          <p:cNvPr id="94" name="Content Placeholder 5"/>
          <p:cNvPicPr/>
          <p:nvPr/>
        </p:nvPicPr>
        <p:blipFill>
          <a:blip r:embed="rId3"/>
          <a:srcRect t="4424"/>
          <a:stretch/>
        </p:blipFill>
        <p:spPr>
          <a:xfrm>
            <a:off x="6510240" y="276840"/>
            <a:ext cx="2358360" cy="1552320"/>
          </a:xfrm>
          <a:prstGeom prst="rect">
            <a:avLst/>
          </a:prstGeom>
          <a:ln>
            <a:noFill/>
          </a:ln>
        </p:spPr>
      </p:pic>
      <p:pic>
        <p:nvPicPr>
          <p:cNvPr id="95" name="Picture 6"/>
          <p:cNvPicPr/>
          <p:nvPr/>
        </p:nvPicPr>
        <p:blipFill>
          <a:blip r:embed="rId4"/>
          <a:stretch/>
        </p:blipFill>
        <p:spPr>
          <a:xfrm>
            <a:off x="7164360" y="5745240"/>
            <a:ext cx="1685160" cy="1121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Content Placeholder 5"/>
          <p:cNvPicPr/>
          <p:nvPr/>
        </p:nvPicPr>
        <p:blipFill>
          <a:blip r:embed="rId2"/>
          <a:stretch/>
        </p:blipFill>
        <p:spPr>
          <a:xfrm>
            <a:off x="6876360" y="5223960"/>
            <a:ext cx="2071080" cy="1426320"/>
          </a:xfrm>
          <a:prstGeom prst="rect">
            <a:avLst/>
          </a:prstGeom>
          <a:ln>
            <a:noFill/>
          </a:ln>
        </p:spPr>
      </p:pic>
      <p:sp>
        <p:nvSpPr>
          <p:cNvPr id="97" name="TextShape 1"/>
          <p:cNvSpPr txBox="1"/>
          <p:nvPr/>
        </p:nvSpPr>
        <p:spPr>
          <a:xfrm>
            <a:off x="538714" y="521023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Verdana"/>
              </a:rPr>
              <a:t>Cytundebau: Beth sydd ynddyn nhw</a:t>
            </a:r>
            <a:endParaRPr lang="cy-GB"/>
          </a:p>
        </p:txBody>
      </p:sp>
      <p:sp>
        <p:nvSpPr>
          <p:cNvPr id="98" name="TextShape 2"/>
          <p:cNvSpPr txBox="1"/>
          <p:nvPr/>
        </p:nvSpPr>
        <p:spPr>
          <a:xfrm>
            <a:off x="611640" y="1628640"/>
            <a:ext cx="7915114" cy="1079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000" strike="noStrike" dirty="0">
                <a:solidFill>
                  <a:srgbClr val="000000"/>
                </a:solidFill>
                <a:latin typeface="Verdana"/>
              </a:rPr>
              <a:t>Tud. 1-3: Manylion ynglŷn â'r cytundeb penodol hwn</a:t>
            </a:r>
            <a:endParaRPr lang="cy-GB" sz="2000" dirty="0"/>
          </a:p>
          <a:p>
            <a:pPr>
              <a:lnSpc>
                <a:spcPct val="100000"/>
              </a:lnSpc>
            </a:pPr>
            <a:endParaRPr lang="cy-GB" sz="2000" dirty="0"/>
          </a:p>
          <a:p>
            <a:pPr>
              <a:lnSpc>
                <a:spcPct val="100000"/>
              </a:lnSpc>
            </a:pPr>
            <a:r>
              <a:rPr lang="en-GB" sz="2000" strike="noStrike" dirty="0">
                <a:solidFill>
                  <a:srgbClr val="000000"/>
                </a:solidFill>
                <a:latin typeface="Verdana"/>
              </a:rPr>
              <a:t>Tud. 4-5: Oblygiadau'r Tenant</a:t>
            </a:r>
            <a:endParaRPr lang="cy-GB" sz="2000" dirty="0"/>
          </a:p>
          <a:p>
            <a:pPr>
              <a:lnSpc>
                <a:spcPct val="100000"/>
              </a:lnSpc>
            </a:pPr>
            <a:endParaRPr lang="cy-GB" sz="2000" dirty="0"/>
          </a:p>
          <a:p>
            <a:pPr>
              <a:lnSpc>
                <a:spcPct val="100000"/>
              </a:lnSpc>
            </a:pPr>
            <a:r>
              <a:rPr lang="en-GB" sz="2000" strike="noStrike" dirty="0">
                <a:solidFill>
                  <a:srgbClr val="000000"/>
                </a:solidFill>
                <a:latin typeface="Verdana"/>
              </a:rPr>
              <a:t>Tudalen 6: Oblygiadau'r Landlord</a:t>
            </a:r>
            <a:endParaRPr lang="cy-GB" sz="2000" dirty="0"/>
          </a:p>
          <a:p>
            <a:pPr>
              <a:lnSpc>
                <a:spcPct val="100000"/>
              </a:lnSpc>
            </a:pPr>
            <a:endParaRPr lang="cy-GB" sz="2000" dirty="0"/>
          </a:p>
          <a:p>
            <a:pPr>
              <a:lnSpc>
                <a:spcPct val="100000"/>
              </a:lnSpc>
            </a:pPr>
            <a:r>
              <a:rPr lang="en-GB" sz="2000" strike="noStrike" dirty="0">
                <a:solidFill>
                  <a:srgbClr val="000000"/>
                </a:solidFill>
                <a:latin typeface="Verdana"/>
              </a:rPr>
              <a:t>Tudalen 7: Sail ar gyfer meddiannu'r eiddo/eich taflu allan</a:t>
            </a:r>
            <a:endParaRPr lang="cy-GB" sz="2000" dirty="0"/>
          </a:p>
          <a:p>
            <a:pPr>
              <a:lnSpc>
                <a:spcPct val="100000"/>
              </a:lnSpc>
            </a:pPr>
            <a:endParaRPr lang="cy-GB" sz="2000" dirty="0"/>
          </a:p>
          <a:p>
            <a:pPr>
              <a:lnSpc>
                <a:spcPct val="100000"/>
              </a:lnSpc>
            </a:pPr>
            <a:r>
              <a:rPr lang="en-GB" sz="2000" b="1" strike="noStrike" dirty="0">
                <a:solidFill>
                  <a:srgbClr val="000000"/>
                </a:solidFill>
                <a:latin typeface="Verdana"/>
              </a:rPr>
              <a:t>Cofiwch: Mae oblygiadau cyfreithiol yn dal i fod yn berthnasol, hyd yn oed os nad ydynt wedi'u cynnwys yn y cytundeb!</a:t>
            </a:r>
            <a:endParaRPr lang="cy-GB" sz="2000" dirty="0"/>
          </a:p>
          <a:p>
            <a:pPr>
              <a:lnSpc>
                <a:spcPct val="100000"/>
              </a:lnSpc>
            </a:pPr>
            <a:endParaRPr lang="cy-GB" sz="2000" dirty="0"/>
          </a:p>
          <a:p>
            <a:pPr>
              <a:lnSpc>
                <a:spcPct val="100000"/>
              </a:lnSpc>
            </a:pPr>
            <a:endParaRPr lang="cy-GB" sz="2000" dirty="0"/>
          </a:p>
        </p:txBody>
      </p:sp>
      <p:pic>
        <p:nvPicPr>
          <p:cNvPr id="99" name="Picture 6"/>
          <p:cNvPicPr/>
          <p:nvPr/>
        </p:nvPicPr>
        <p:blipFill>
          <a:blip r:embed="rId3"/>
          <a:stretch/>
        </p:blipFill>
        <p:spPr>
          <a:xfrm>
            <a:off x="5234040" y="5882040"/>
            <a:ext cx="1209960" cy="80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Content Placeholder 5"/>
          <p:cNvPicPr/>
          <p:nvPr/>
        </p:nvPicPr>
        <p:blipFill>
          <a:blip r:embed="rId2"/>
          <a:stretch/>
        </p:blipFill>
        <p:spPr>
          <a:xfrm>
            <a:off x="6876360" y="5223960"/>
            <a:ext cx="2071080" cy="1426320"/>
          </a:xfrm>
          <a:prstGeom prst="rect">
            <a:avLst/>
          </a:prstGeom>
          <a:ln>
            <a:noFill/>
          </a:ln>
        </p:spPr>
      </p:pic>
      <p:sp>
        <p:nvSpPr>
          <p:cNvPr id="102" name="TextShape 1"/>
          <p:cNvSpPr txBox="1"/>
          <p:nvPr/>
        </p:nvSpPr>
        <p:spPr>
          <a:xfrm>
            <a:off x="2195640" y="54864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Verdana"/>
              </a:rPr>
              <a:t>Helfa Cytundebau: Cliwiau</a:t>
            </a:r>
            <a:endParaRPr lang="cy-GB"/>
          </a:p>
        </p:txBody>
      </p:sp>
      <p:sp>
        <p:nvSpPr>
          <p:cNvPr id="103" name="TextShape 2"/>
          <p:cNvSpPr txBox="1"/>
          <p:nvPr/>
        </p:nvSpPr>
        <p:spPr>
          <a:xfrm>
            <a:off x="395640" y="1124640"/>
            <a:ext cx="7992360" cy="1079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endParaRPr lang="cy-GB" dirty="0"/>
          </a:p>
          <a:p>
            <a:pPr>
              <a:lnSpc>
                <a:spcPct val="100000"/>
              </a:lnSpc>
            </a:pPr>
            <a:endParaRPr lang="cy-GB" sz="2200" b="1" strike="noStrike" dirty="0" smtClean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>
              <a:lnSpc>
                <a:spcPct val="100000"/>
              </a:lnSpc>
            </a:pPr>
            <a:r>
              <a:rPr lang="en-GB" sz="2400" b="1" strike="noStrike" dirty="0" smtClean="0">
                <a:solidFill>
                  <a:srgbClr val="000000"/>
                </a:solidFill>
                <a:latin typeface="Verdana"/>
              </a:rPr>
              <a:t>Cyfrifoldebau cyfreithiol y Landlord:</a:t>
            </a:r>
            <a:endParaRPr lang="cy-GB" sz="20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y-GB" sz="2000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strike="noStrike" dirty="0">
                <a:solidFill>
                  <a:srgbClr val="000000"/>
                </a:solidFill>
                <a:latin typeface="Verdana"/>
              </a:rPr>
              <a:t>Caniatáu i chi fyw yn yr eiddo heb ymyrraeth/aflonyddu afresymol.</a:t>
            </a:r>
            <a:endParaRPr lang="cy-GB" sz="2000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strike="noStrike" dirty="0">
                <a:solidFill>
                  <a:srgbClr val="000000"/>
                </a:solidFill>
                <a:latin typeface="Verdana"/>
              </a:rPr>
              <a:t>Gwneud unrhyw waith trwsio o fewn cyfnod rhesymol unwaith y rhybuddiwyd nhw ynglŷn â'r sefyllfa</a:t>
            </a:r>
            <a:endParaRPr lang="cy-GB" sz="2000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strike="noStrike" dirty="0">
                <a:solidFill>
                  <a:srgbClr val="000000"/>
                </a:solidFill>
                <a:latin typeface="Verdana"/>
              </a:rPr>
              <a:t>Cynnal yr adeiladwaith a thu allan yr adeilad, gwifrau trydanol, pibellau nwy a dŵr, boileri, toiledau, y sinc, y baddon a rheiddiaduron</a:t>
            </a:r>
            <a:endParaRPr lang="cy-GB" sz="2000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strike="noStrike" dirty="0">
                <a:solidFill>
                  <a:srgbClr val="000000"/>
                </a:solidFill>
                <a:latin typeface="Verdana"/>
              </a:rPr>
              <a:t>Bodloni safonau diogelwch a darparu dogfennaeth i ddangos hyn</a:t>
            </a:r>
            <a:endParaRPr lang="cy-GB" sz="2000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strike="noStrike" dirty="0">
                <a:solidFill>
                  <a:srgbClr val="000000"/>
                </a:solidFill>
                <a:latin typeface="Verdana"/>
              </a:rPr>
              <a:t>Gwarchod eich blaendal</a:t>
            </a:r>
            <a:endParaRPr lang="cy-GB" sz="2000" dirty="0"/>
          </a:p>
        </p:txBody>
      </p:sp>
      <p:pic>
        <p:nvPicPr>
          <p:cNvPr id="104" name="Picture 6"/>
          <p:cNvPicPr/>
          <p:nvPr/>
        </p:nvPicPr>
        <p:blipFill>
          <a:blip r:embed="rId3"/>
          <a:stretch/>
        </p:blipFill>
        <p:spPr>
          <a:xfrm>
            <a:off x="5292000" y="5661360"/>
            <a:ext cx="1209960" cy="80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Content Placeholder 5"/>
          <p:cNvPicPr/>
          <p:nvPr/>
        </p:nvPicPr>
        <p:blipFill>
          <a:blip r:embed="rId2"/>
          <a:stretch/>
        </p:blipFill>
        <p:spPr>
          <a:xfrm>
            <a:off x="6876360" y="5223960"/>
            <a:ext cx="2071080" cy="1426320"/>
          </a:xfrm>
          <a:prstGeom prst="rect">
            <a:avLst/>
          </a:prstGeom>
          <a:ln>
            <a:noFill/>
          </a:ln>
        </p:spPr>
      </p:pic>
      <p:sp>
        <p:nvSpPr>
          <p:cNvPr id="106" name="TextShape 1"/>
          <p:cNvSpPr txBox="1"/>
          <p:nvPr/>
        </p:nvSpPr>
        <p:spPr>
          <a:xfrm>
            <a:off x="561257" y="348343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strike="noStrike" dirty="0" err="1">
                <a:solidFill>
                  <a:srgbClr val="FFFFFF"/>
                </a:solidFill>
                <a:latin typeface="Verdana"/>
              </a:rPr>
              <a:t>Helfa</a:t>
            </a:r>
            <a:r>
              <a:rPr lang="en-GB" sz="3200" strike="noStrike" dirty="0">
                <a:solidFill>
                  <a:srgbClr val="FFFFFF"/>
                </a:solidFill>
                <a:latin typeface="Verdana"/>
              </a:rPr>
              <a:t> </a:t>
            </a:r>
            <a:r>
              <a:rPr lang="en-GB" sz="3200" strike="noStrike" dirty="0" err="1">
                <a:solidFill>
                  <a:srgbClr val="FFFFFF"/>
                </a:solidFill>
                <a:latin typeface="Verdana"/>
              </a:rPr>
              <a:t>Cytundebau</a:t>
            </a:r>
            <a:r>
              <a:rPr lang="en-GB" sz="3200" strike="noStrike" dirty="0">
                <a:solidFill>
                  <a:srgbClr val="FFFFFF"/>
                </a:solidFill>
                <a:latin typeface="Verdana"/>
              </a:rPr>
              <a:t>: </a:t>
            </a:r>
            <a:r>
              <a:rPr lang="en-GB" sz="3200" strike="noStrike" dirty="0" err="1">
                <a:solidFill>
                  <a:srgbClr val="FFFFFF"/>
                </a:solidFill>
                <a:latin typeface="Verdana"/>
              </a:rPr>
              <a:t>Pethau</a:t>
            </a:r>
            <a:r>
              <a:rPr lang="en-GB" sz="3200" strike="noStrike" dirty="0">
                <a:solidFill>
                  <a:srgbClr val="FFFFFF"/>
                </a:solidFill>
                <a:latin typeface="Verdana"/>
              </a:rPr>
              <a:t> </a:t>
            </a:r>
            <a:r>
              <a:rPr lang="en-GB" sz="3200" strike="noStrike" dirty="0" err="1">
                <a:solidFill>
                  <a:srgbClr val="FFFFFF"/>
                </a:solidFill>
                <a:latin typeface="Verdana"/>
              </a:rPr>
              <a:t>i'w</a:t>
            </a:r>
            <a:r>
              <a:rPr lang="en-GB" sz="3200" strike="noStrike" dirty="0">
                <a:solidFill>
                  <a:srgbClr val="FFFFFF"/>
                </a:solidFill>
                <a:latin typeface="Verdana"/>
              </a:rPr>
              <a:t> </a:t>
            </a:r>
            <a:r>
              <a:rPr lang="en-GB" sz="3200" strike="noStrike" dirty="0" err="1">
                <a:solidFill>
                  <a:srgbClr val="FFFFFF"/>
                </a:solidFill>
                <a:latin typeface="Verdana"/>
              </a:rPr>
              <a:t>hychwanegu</a:t>
            </a:r>
            <a:endParaRPr lang="cy-GB" dirty="0"/>
          </a:p>
        </p:txBody>
      </p:sp>
      <p:sp>
        <p:nvSpPr>
          <p:cNvPr id="107" name="TextShape 2"/>
          <p:cNvSpPr txBox="1"/>
          <p:nvPr/>
        </p:nvSpPr>
        <p:spPr>
          <a:xfrm>
            <a:off x="395640" y="1628640"/>
            <a:ext cx="7992360" cy="1079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400" b="1" strike="noStrike" dirty="0">
                <a:solidFill>
                  <a:srgbClr val="000000"/>
                </a:solidFill>
                <a:latin typeface="Verdana"/>
              </a:rPr>
              <a:t>Gwybodaeth goll:</a:t>
            </a:r>
            <a:endParaRPr lang="cy-GB" dirty="0"/>
          </a:p>
          <a:p>
            <a:pPr>
              <a:lnSpc>
                <a:spcPct val="100000"/>
              </a:lnSpc>
            </a:pPr>
            <a:endParaRPr lang="cy-GB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800" strike="noStrike" dirty="0">
                <a:solidFill>
                  <a:srgbClr val="000000"/>
                </a:solidFill>
                <a:latin typeface="Verdana"/>
              </a:rPr>
              <a:t>Enw a chyfeiriad y landlord</a:t>
            </a:r>
            <a:endParaRPr lang="cy-GB" sz="24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800" strike="noStrike" dirty="0">
                <a:solidFill>
                  <a:srgbClr val="000000"/>
                </a:solidFill>
                <a:latin typeface="Verdana"/>
              </a:rPr>
              <a:t>Enw'r cynllun gwarchod blaendal a ddefnyddir a'r telerau ar gyfer dal arian yn ôl ar ddiwedd y cytundeb</a:t>
            </a:r>
            <a:endParaRPr lang="cy-GB" sz="24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800" strike="noStrike" dirty="0">
                <a:solidFill>
                  <a:srgbClr val="000000"/>
                </a:solidFill>
                <a:latin typeface="Verdana"/>
              </a:rPr>
              <a:t>Pryd dylid talu'r rhent, a sut dylid ei dalu</a:t>
            </a:r>
            <a:endParaRPr lang="cy-GB" sz="24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800" strike="noStrike" dirty="0">
                <a:solidFill>
                  <a:srgbClr val="000000"/>
                </a:solidFill>
                <a:latin typeface="Verdana"/>
              </a:rPr>
              <a:t>Manylion unrhyw welliannau neu waith trwsio sydd wedi cael eu cytuno</a:t>
            </a:r>
            <a:endParaRPr lang="cy-GB" sz="2400" dirty="0"/>
          </a:p>
          <a:p>
            <a:pPr>
              <a:lnSpc>
                <a:spcPct val="100000"/>
              </a:lnSpc>
            </a:pPr>
            <a:endParaRPr lang="cy-GB" dirty="0"/>
          </a:p>
          <a:p>
            <a:pPr>
              <a:lnSpc>
                <a:spcPct val="100000"/>
              </a:lnSpc>
            </a:pPr>
            <a:endParaRPr lang="cy-GB" dirty="0"/>
          </a:p>
        </p:txBody>
      </p:sp>
      <p:pic>
        <p:nvPicPr>
          <p:cNvPr id="108" name="Picture 6"/>
          <p:cNvPicPr/>
          <p:nvPr/>
        </p:nvPicPr>
        <p:blipFill>
          <a:blip r:embed="rId3"/>
          <a:stretch/>
        </p:blipFill>
        <p:spPr>
          <a:xfrm>
            <a:off x="5234040" y="5882040"/>
            <a:ext cx="1209960" cy="80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Content Placeholder 5"/>
          <p:cNvPicPr/>
          <p:nvPr/>
        </p:nvPicPr>
        <p:blipFill>
          <a:blip r:embed="rId2"/>
          <a:stretch/>
        </p:blipFill>
        <p:spPr>
          <a:xfrm>
            <a:off x="6876360" y="5223960"/>
            <a:ext cx="2071080" cy="1426320"/>
          </a:xfrm>
          <a:prstGeom prst="rect">
            <a:avLst/>
          </a:prstGeom>
          <a:ln>
            <a:noFill/>
          </a:ln>
        </p:spPr>
      </p:pic>
      <p:sp>
        <p:nvSpPr>
          <p:cNvPr id="110" name="TextShape 1"/>
          <p:cNvSpPr txBox="1"/>
          <p:nvPr/>
        </p:nvSpPr>
        <p:spPr>
          <a:xfrm>
            <a:off x="500297" y="54900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strike="noStrike" dirty="0" err="1">
                <a:solidFill>
                  <a:srgbClr val="FFFFFF"/>
                </a:solidFill>
                <a:latin typeface="Verdana"/>
              </a:rPr>
              <a:t>Helfa</a:t>
            </a:r>
            <a:r>
              <a:rPr lang="en-GB" sz="3200" strike="noStrike" dirty="0">
                <a:solidFill>
                  <a:srgbClr val="FFFFFF"/>
                </a:solidFill>
                <a:latin typeface="Verdana"/>
              </a:rPr>
              <a:t> </a:t>
            </a:r>
            <a:r>
              <a:rPr lang="en-GB" sz="3200" strike="noStrike" dirty="0" err="1">
                <a:solidFill>
                  <a:srgbClr val="FFFFFF"/>
                </a:solidFill>
                <a:latin typeface="Verdana"/>
              </a:rPr>
              <a:t>Cytundebau</a:t>
            </a:r>
            <a:r>
              <a:rPr lang="en-GB" sz="3200" strike="noStrike" dirty="0">
                <a:solidFill>
                  <a:srgbClr val="FFFFFF"/>
                </a:solidFill>
                <a:latin typeface="Verdana"/>
              </a:rPr>
              <a:t>: </a:t>
            </a:r>
            <a:r>
              <a:rPr lang="en-GB" sz="3200" strike="noStrike" dirty="0" err="1">
                <a:solidFill>
                  <a:srgbClr val="FFFFFF"/>
                </a:solidFill>
                <a:latin typeface="Verdana"/>
              </a:rPr>
              <a:t>Pethau</a:t>
            </a:r>
            <a:r>
              <a:rPr lang="en-GB" sz="3200" strike="noStrike" dirty="0">
                <a:solidFill>
                  <a:srgbClr val="FFFFFF"/>
                </a:solidFill>
                <a:latin typeface="Verdana"/>
              </a:rPr>
              <a:t> </a:t>
            </a:r>
            <a:r>
              <a:rPr lang="en-GB" sz="3200" strike="noStrike" dirty="0" err="1">
                <a:solidFill>
                  <a:srgbClr val="FFFFFF"/>
                </a:solidFill>
                <a:latin typeface="Verdana"/>
              </a:rPr>
              <a:t>i'w</a:t>
            </a:r>
            <a:r>
              <a:rPr lang="en-GB" sz="3200" strike="noStrike" dirty="0">
                <a:solidFill>
                  <a:srgbClr val="FFFFFF"/>
                </a:solidFill>
                <a:latin typeface="Verdana"/>
              </a:rPr>
              <a:t> </a:t>
            </a:r>
            <a:r>
              <a:rPr lang="en-GB" sz="3200" strike="noStrike" dirty="0" err="1">
                <a:solidFill>
                  <a:srgbClr val="FFFFFF"/>
                </a:solidFill>
                <a:latin typeface="Verdana"/>
              </a:rPr>
              <a:t>hepgor</a:t>
            </a:r>
            <a:endParaRPr lang="cy-GB" dirty="0"/>
          </a:p>
        </p:txBody>
      </p:sp>
      <p:sp>
        <p:nvSpPr>
          <p:cNvPr id="111" name="TextShape 2"/>
          <p:cNvSpPr txBox="1"/>
          <p:nvPr/>
        </p:nvSpPr>
        <p:spPr>
          <a:xfrm>
            <a:off x="395640" y="1556640"/>
            <a:ext cx="7992360" cy="1079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400" b="1" strike="noStrike" dirty="0">
                <a:solidFill>
                  <a:srgbClr val="000000"/>
                </a:solidFill>
                <a:latin typeface="Verdana"/>
              </a:rPr>
              <a:t>Telerau all fod yn annheg:</a:t>
            </a:r>
            <a:endParaRPr lang="cy-GB" sz="2000" dirty="0"/>
          </a:p>
          <a:p>
            <a:pPr>
              <a:lnSpc>
                <a:spcPct val="100000"/>
              </a:lnSpc>
            </a:pPr>
            <a:r>
              <a:rPr lang="en-GB" sz="2000" b="1" strike="noStrike" dirty="0">
                <a:solidFill>
                  <a:srgbClr val="000000"/>
                </a:solidFill>
                <a:latin typeface="Verdana"/>
              </a:rPr>
              <a:t>7.8: </a:t>
            </a:r>
            <a:r>
              <a:rPr lang="en-GB" sz="2000" strike="noStrike" dirty="0">
                <a:solidFill>
                  <a:srgbClr val="000000"/>
                </a:solidFill>
                <a:latin typeface="Verdana"/>
              </a:rPr>
              <a:t>"Ni ddylai'r Tenant gadw sŵn ar ôl 11pm" </a:t>
            </a:r>
            <a:endParaRPr lang="cy-GB" sz="2000" dirty="0"/>
          </a:p>
          <a:p>
            <a:pPr>
              <a:lnSpc>
                <a:spcPct val="100000"/>
              </a:lnSpc>
            </a:pPr>
            <a:r>
              <a:rPr lang="en-GB" sz="2000" b="1" strike="noStrike" dirty="0">
                <a:solidFill>
                  <a:srgbClr val="000000"/>
                </a:solidFill>
                <a:latin typeface="Verdana"/>
              </a:rPr>
              <a:t>7.13: </a:t>
            </a:r>
            <a:r>
              <a:rPr lang="en-GB" sz="2000" strike="noStrike" dirty="0">
                <a:solidFill>
                  <a:srgbClr val="000000"/>
                </a:solidFill>
                <a:latin typeface="Verdana"/>
              </a:rPr>
              <a:t>"Bydd y Tenant yn gyfrifol am y £100 cyntaf o gost unrhyw waith trwsio"</a:t>
            </a:r>
            <a:endParaRPr lang="cy-GB" sz="2000" dirty="0"/>
          </a:p>
          <a:p>
            <a:pPr>
              <a:lnSpc>
                <a:spcPct val="100000"/>
              </a:lnSpc>
            </a:pPr>
            <a:r>
              <a:rPr lang="en-GB" sz="2000" b="1" strike="noStrike" dirty="0">
                <a:solidFill>
                  <a:srgbClr val="000000"/>
                </a:solidFill>
                <a:latin typeface="Verdana"/>
              </a:rPr>
              <a:t>7.18: </a:t>
            </a:r>
            <a:r>
              <a:rPr lang="en-GB" sz="2000" strike="noStrike" dirty="0">
                <a:solidFill>
                  <a:srgbClr val="000000"/>
                </a:solidFill>
                <a:latin typeface="Verdana"/>
              </a:rPr>
              <a:t>"Rhaid i'r Tenant roi mynediad yn syth i'r Landlord (neu unrhyw un sy'n gweithredu ar ran y Landlord) i'r eiddo ar unrhyw amser rhesymol o'r diwrnod"</a:t>
            </a:r>
            <a:endParaRPr lang="cy-GB" sz="2000" dirty="0"/>
          </a:p>
          <a:p>
            <a:pPr>
              <a:lnSpc>
                <a:spcPct val="100000"/>
              </a:lnSpc>
            </a:pPr>
            <a:r>
              <a:rPr lang="en-GB" sz="2000" b="1" strike="noStrike" dirty="0">
                <a:solidFill>
                  <a:srgbClr val="000000"/>
                </a:solidFill>
                <a:latin typeface="Verdana"/>
              </a:rPr>
              <a:t>7.19: </a:t>
            </a:r>
            <a:r>
              <a:rPr lang="en-GB" sz="2000" strike="noStrike" dirty="0">
                <a:solidFill>
                  <a:srgbClr val="000000"/>
                </a:solidFill>
                <a:latin typeface="Verdana"/>
              </a:rPr>
              <a:t>"Rhaid i'r Tenant dychwelyd yr eiddo ac unrhyw eitemau sy'n perthyn i'r Landlord yn yr un cyflwr ag yr oeddynt ar ddechrau'r denantiaeth"</a:t>
            </a:r>
            <a:endParaRPr lang="cy-GB" sz="2000" dirty="0"/>
          </a:p>
          <a:p>
            <a:pPr>
              <a:lnSpc>
                <a:spcPct val="100000"/>
              </a:lnSpc>
            </a:pPr>
            <a:r>
              <a:rPr lang="en-GB" sz="2000" b="1" strike="noStrike" dirty="0">
                <a:solidFill>
                  <a:srgbClr val="000000"/>
                </a:solidFill>
                <a:latin typeface="Verdana"/>
              </a:rPr>
              <a:t>7.20: </a:t>
            </a:r>
            <a:r>
              <a:rPr lang="en-GB" sz="2000" strike="noStrike" dirty="0">
                <a:solidFill>
                  <a:srgbClr val="000000"/>
                </a:solidFill>
                <a:latin typeface="Verdana"/>
              </a:rPr>
              <a:t>"Rhaid i'r Tenant dalu am gael yr eiddo wedi'i lanhau'n broffesiynol ar ddiwedd y denantiaeth"  </a:t>
            </a:r>
            <a:endParaRPr lang="cy-GB" sz="2000" dirty="0"/>
          </a:p>
          <a:p>
            <a:pPr>
              <a:lnSpc>
                <a:spcPct val="100000"/>
              </a:lnSpc>
            </a:pPr>
            <a:endParaRPr lang="cy-GB" dirty="0"/>
          </a:p>
          <a:p>
            <a:pPr>
              <a:lnSpc>
                <a:spcPct val="100000"/>
              </a:lnSpc>
            </a:pPr>
            <a:endParaRPr lang="cy-GB" dirty="0"/>
          </a:p>
          <a:p>
            <a:pPr>
              <a:lnSpc>
                <a:spcPct val="100000"/>
              </a:lnSpc>
            </a:pPr>
            <a:endParaRPr lang="cy-GB" dirty="0"/>
          </a:p>
          <a:p>
            <a:pPr>
              <a:lnSpc>
                <a:spcPct val="100000"/>
              </a:lnSpc>
            </a:pPr>
            <a:endParaRPr lang="cy-GB" dirty="0"/>
          </a:p>
        </p:txBody>
      </p:sp>
      <p:pic>
        <p:nvPicPr>
          <p:cNvPr id="112" name="Picture 6"/>
          <p:cNvPicPr/>
          <p:nvPr/>
        </p:nvPicPr>
        <p:blipFill>
          <a:blip r:embed="rId3"/>
          <a:stretch/>
        </p:blipFill>
        <p:spPr>
          <a:xfrm>
            <a:off x="5234040" y="5882040"/>
            <a:ext cx="1209960" cy="80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Content Placeholder 5"/>
          <p:cNvPicPr/>
          <p:nvPr/>
        </p:nvPicPr>
        <p:blipFill>
          <a:blip r:embed="rId2"/>
          <a:stretch/>
        </p:blipFill>
        <p:spPr>
          <a:xfrm>
            <a:off x="6876360" y="5223960"/>
            <a:ext cx="2071080" cy="1426320"/>
          </a:xfrm>
          <a:prstGeom prst="rect">
            <a:avLst/>
          </a:prstGeom>
          <a:ln>
            <a:noFill/>
          </a:ln>
        </p:spPr>
      </p:pic>
      <p:sp>
        <p:nvSpPr>
          <p:cNvPr id="114" name="TextShape 1"/>
          <p:cNvSpPr txBox="1"/>
          <p:nvPr/>
        </p:nvSpPr>
        <p:spPr>
          <a:xfrm>
            <a:off x="1480320" y="54864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Verdana"/>
              </a:rPr>
              <a:t>Helfa Cytundebau: Pethau i'w gweld</a:t>
            </a:r>
            <a:endParaRPr lang="cy-GB"/>
          </a:p>
        </p:txBody>
      </p:sp>
      <p:sp>
        <p:nvSpPr>
          <p:cNvPr id="115" name="TextShape 2"/>
          <p:cNvSpPr txBox="1"/>
          <p:nvPr/>
        </p:nvSpPr>
        <p:spPr>
          <a:xfrm>
            <a:off x="395640" y="1556640"/>
            <a:ext cx="7992360" cy="1079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000" b="1" strike="noStrike" dirty="0">
                <a:solidFill>
                  <a:srgbClr val="000000"/>
                </a:solidFill>
                <a:latin typeface="Verdana"/>
              </a:rPr>
              <a:t>Dogfennau eraill i'w gweld cyn arwyddo:</a:t>
            </a:r>
            <a:endParaRPr lang="cy-GB" sz="2000" dirty="0"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lang="en-GB" sz="2000" strike="noStrike" dirty="0">
                <a:solidFill>
                  <a:srgbClr val="000000"/>
                </a:solidFill>
                <a:latin typeface="Verdana"/>
              </a:rPr>
              <a:t>Tystysgrif Perfformiad Ynni</a:t>
            </a:r>
            <a:endParaRPr lang="cy-GB" sz="2000" dirty="0"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lang="en-GB" sz="2000" strike="noStrike" dirty="0">
                <a:solidFill>
                  <a:srgbClr val="000000"/>
                </a:solidFill>
                <a:latin typeface="Verdana"/>
              </a:rPr>
              <a:t>Dim Tystysgrif Diogelwch Nwy</a:t>
            </a:r>
            <a:endParaRPr lang="cy-GB" sz="2000" dirty="0"/>
          </a:p>
          <a:p>
            <a:pPr>
              <a:lnSpc>
                <a:spcPct val="100000"/>
              </a:lnSpc>
            </a:pPr>
            <a:r>
              <a:rPr lang="en-GB" sz="2000" i="1" strike="noStrike" dirty="0">
                <a:solidFill>
                  <a:srgbClr val="000000"/>
                </a:solidFill>
                <a:latin typeface="Verdana"/>
              </a:rPr>
              <a:t>Lle bo hynny'n berthnasol:</a:t>
            </a:r>
            <a:endParaRPr lang="cy-GB" sz="2000" dirty="0"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lang="en-GB" sz="2000" strike="noStrike" dirty="0">
                <a:solidFill>
                  <a:srgbClr val="000000"/>
                </a:solidFill>
                <a:latin typeface="Verdana"/>
              </a:rPr>
              <a:t>Ffurflen Gwarantwr</a:t>
            </a:r>
            <a:endParaRPr lang="cy-GB" sz="2000" dirty="0"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lang="en-GB" sz="2000" strike="noStrike" dirty="0">
                <a:solidFill>
                  <a:srgbClr val="000000"/>
                </a:solidFill>
                <a:latin typeface="Verdana"/>
              </a:rPr>
              <a:t>Trwydded Tai Amlfeddiannaeth</a:t>
            </a:r>
            <a:endParaRPr lang="cy-GB" sz="2000" dirty="0"/>
          </a:p>
          <a:p>
            <a:pPr>
              <a:lnSpc>
                <a:spcPct val="100000"/>
              </a:lnSpc>
            </a:pPr>
            <a:endParaRPr lang="cy-GB" sz="2000" dirty="0"/>
          </a:p>
          <a:p>
            <a:pPr>
              <a:lnSpc>
                <a:spcPct val="100000"/>
              </a:lnSpc>
            </a:pPr>
            <a:r>
              <a:rPr lang="en-GB" sz="2000" b="1" strike="noStrike" dirty="0">
                <a:solidFill>
                  <a:srgbClr val="000000"/>
                </a:solidFill>
                <a:latin typeface="Verdana"/>
              </a:rPr>
              <a:t>Ar ôl arwyddo:</a:t>
            </a:r>
            <a:endParaRPr lang="cy-GB" sz="2000"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GB" sz="2000" strike="noStrike" dirty="0">
                <a:solidFill>
                  <a:srgbClr val="000000"/>
                </a:solidFill>
                <a:latin typeface="Verdana"/>
              </a:rPr>
              <a:t>Dylech gael derbyneb pan fyddwch yn trosglwyddo eich blaendal, ynghyd â chadarnhad ei fod wedi cael ei warchod, ymhen 30 diwrnod.</a:t>
            </a:r>
            <a:endParaRPr lang="cy-GB" sz="2000"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GB" sz="2000" strike="noStrike" dirty="0">
                <a:solidFill>
                  <a:srgbClr val="000000"/>
                </a:solidFill>
                <a:latin typeface="Verdana"/>
              </a:rPr>
              <a:t>Dylech gael rhestr eiddo pan fyddwch yn symud i mewn. Gwnewch yn sicr ei bod yn gywir a newidiwch hi </a:t>
            </a:r>
            <a:endParaRPr lang="cy-GB" sz="2000" strike="noStrike" dirty="0" smtClean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>
              <a:lnSpc>
                <a:spcPct val="100000"/>
              </a:lnSpc>
            </a:pPr>
            <a:r>
              <a:rPr lang="en-GB" sz="2000" strike="noStrike" dirty="0" smtClean="0">
                <a:solidFill>
                  <a:srgbClr val="000000"/>
                </a:solidFill>
                <a:latin typeface="Verdana"/>
              </a:rPr>
              <a:t>fel sy'n briodol. Lluniwch restr eich hun </a:t>
            </a:r>
            <a:endParaRPr lang="cy-GB" sz="2000" strike="noStrike" dirty="0" smtClean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>
              <a:lnSpc>
                <a:spcPct val="100000"/>
              </a:lnSpc>
            </a:pPr>
            <a:r>
              <a:rPr lang="en-GB" sz="2000" strike="noStrike" dirty="0" smtClean="0">
                <a:solidFill>
                  <a:srgbClr val="000000"/>
                </a:solidFill>
                <a:latin typeface="Verdana"/>
              </a:rPr>
              <a:t>os na roddir un i chi.</a:t>
            </a:r>
            <a:endParaRPr lang="cy-GB" sz="2000" dirty="0"/>
          </a:p>
          <a:p>
            <a:pPr>
              <a:lnSpc>
                <a:spcPct val="100000"/>
              </a:lnSpc>
            </a:pPr>
            <a:endParaRPr lang="cy-GB" sz="2000" dirty="0"/>
          </a:p>
        </p:txBody>
      </p:sp>
      <p:pic>
        <p:nvPicPr>
          <p:cNvPr id="116" name="Picture 6"/>
          <p:cNvPicPr/>
          <p:nvPr/>
        </p:nvPicPr>
        <p:blipFill>
          <a:blip r:embed="rId3"/>
          <a:stretch/>
        </p:blipFill>
        <p:spPr>
          <a:xfrm>
            <a:off x="5234040" y="5882040"/>
            <a:ext cx="1209960" cy="80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Shape 1"/>
          <p:cNvSpPr txBox="1"/>
          <p:nvPr/>
        </p:nvSpPr>
        <p:spPr>
          <a:xfrm>
            <a:off x="541440" y="54936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118" name="TextShape 2"/>
          <p:cNvSpPr txBox="1"/>
          <p:nvPr/>
        </p:nvSpPr>
        <p:spPr>
          <a:xfrm>
            <a:off x="539640" y="1773360"/>
            <a:ext cx="7992720" cy="6472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endParaRPr/>
          </a:p>
        </p:txBody>
      </p:sp>
      <p:pic>
        <p:nvPicPr>
          <p:cNvPr id="119" name="Picture 1"/>
          <p:cNvPicPr/>
          <p:nvPr/>
        </p:nvPicPr>
        <p:blipFill>
          <a:blip r:embed="rId2"/>
          <a:stretch/>
        </p:blipFill>
        <p:spPr>
          <a:xfrm>
            <a:off x="-39600" y="260640"/>
            <a:ext cx="9183240" cy="6910200"/>
          </a:xfrm>
          <a:prstGeom prst="rect">
            <a:avLst/>
          </a:prstGeom>
          <a:ln>
            <a:noFill/>
          </a:ln>
        </p:spPr>
      </p:pic>
      <p:sp>
        <p:nvSpPr>
          <p:cNvPr id="120" name="CustomShape 3"/>
          <p:cNvSpPr/>
          <p:nvPr/>
        </p:nvSpPr>
        <p:spPr>
          <a:xfrm>
            <a:off x="639360" y="2532240"/>
            <a:ext cx="8229240" cy="63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5800" strike="noStrike">
                <a:solidFill>
                  <a:srgbClr val="FFFFFF"/>
                </a:solidFill>
                <a:latin typeface="Verdana"/>
              </a:rPr>
              <a:t>Llinell sbectrwm</a:t>
            </a:r>
            <a:endParaRPr lang="cy-GB"/>
          </a:p>
        </p:txBody>
      </p:sp>
      <p:pic>
        <p:nvPicPr>
          <p:cNvPr id="121" name="Content Placeholder 5"/>
          <p:cNvPicPr/>
          <p:nvPr/>
        </p:nvPicPr>
        <p:blipFill>
          <a:blip r:embed="rId3"/>
          <a:srcRect t="4424"/>
          <a:stretch/>
        </p:blipFill>
        <p:spPr>
          <a:xfrm>
            <a:off x="6510240" y="276840"/>
            <a:ext cx="2358360" cy="1552320"/>
          </a:xfrm>
          <a:prstGeom prst="rect">
            <a:avLst/>
          </a:prstGeom>
          <a:ln>
            <a:noFill/>
          </a:ln>
        </p:spPr>
      </p:pic>
      <p:pic>
        <p:nvPicPr>
          <p:cNvPr id="122" name="Picture 6"/>
          <p:cNvPicPr/>
          <p:nvPr/>
        </p:nvPicPr>
        <p:blipFill>
          <a:blip r:embed="rId4"/>
          <a:stretch/>
        </p:blipFill>
        <p:spPr>
          <a:xfrm>
            <a:off x="7164360" y="5745240"/>
            <a:ext cx="1685160" cy="1121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Content Placeholder 5"/>
          <p:cNvPicPr/>
          <p:nvPr/>
        </p:nvPicPr>
        <p:blipFill>
          <a:blip r:embed="rId2"/>
          <a:stretch/>
        </p:blipFill>
        <p:spPr>
          <a:xfrm>
            <a:off x="6876360" y="5223960"/>
            <a:ext cx="2071080" cy="1426320"/>
          </a:xfrm>
          <a:prstGeom prst="rect">
            <a:avLst/>
          </a:prstGeom>
          <a:ln>
            <a:noFill/>
          </a:ln>
        </p:spPr>
      </p:pic>
      <p:sp>
        <p:nvSpPr>
          <p:cNvPr id="124" name="TextShape 1"/>
          <p:cNvSpPr txBox="1"/>
          <p:nvPr/>
        </p:nvSpPr>
        <p:spPr>
          <a:xfrm>
            <a:off x="3060000" y="54864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Verdana"/>
              </a:rPr>
              <a:t>Beth sydd nesaf?</a:t>
            </a:r>
            <a:endParaRPr lang="cy-GB"/>
          </a:p>
        </p:txBody>
      </p:sp>
      <p:sp>
        <p:nvSpPr>
          <p:cNvPr id="125" name="TextShape 2"/>
          <p:cNvSpPr txBox="1"/>
          <p:nvPr/>
        </p:nvSpPr>
        <p:spPr>
          <a:xfrm>
            <a:off x="513360" y="1770660"/>
            <a:ext cx="7992360" cy="1079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600" dirty="0" smtClean="0">
                <a:solidFill>
                  <a:srgbClr val="000000"/>
                </a:solidFill>
                <a:latin typeface="Verdana"/>
              </a:rPr>
              <a:t>1 Ewch i hyb 'Barod i Rentu' am adnoddau pellach: </a:t>
            </a:r>
            <a:r>
              <a:rPr lang="en-GB" sz="2600" b="1" dirty="0">
                <a:solidFill>
                  <a:srgbClr val="000000"/>
                </a:solidFill>
                <a:latin typeface="Verdana"/>
              </a:rPr>
              <a:t>readytorent.nus.org.uk</a:t>
            </a:r>
            <a:endParaRPr lang="cy-GB" sz="2800" dirty="0"/>
          </a:p>
          <a:p>
            <a:pPr>
              <a:lnSpc>
                <a:spcPct val="100000"/>
              </a:lnSpc>
            </a:pPr>
            <a:r>
              <a:rPr lang="en-GB" sz="2600" dirty="0" smtClean="0">
                <a:solidFill>
                  <a:srgbClr val="000000"/>
                </a:solidFill>
                <a:latin typeface="Verdana"/>
              </a:rPr>
              <a:t>2 Ymunwch â ni mewn gweithdai eraill ar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0000"/>
                </a:solidFill>
                <a:latin typeface="Verdana"/>
              </a:rPr>
              <a:t>Chwilio am dŷ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0000"/>
                </a:solidFill>
                <a:latin typeface="Verdana"/>
              </a:rPr>
              <a:t>Arwyddo cytundeb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0000"/>
                </a:solidFill>
                <a:latin typeface="Verdana"/>
              </a:rPr>
              <a:t>Datrys problemau sy'n perthyn i denantiaethau</a:t>
            </a:r>
          </a:p>
          <a:p>
            <a:pPr>
              <a:lnSpc>
                <a:spcPct val="100000"/>
              </a:lnSpc>
            </a:pPr>
            <a:r>
              <a:rPr lang="en-GB" sz="2600" dirty="0" smtClean="0">
                <a:solidFill>
                  <a:srgbClr val="000000"/>
                </a:solidFill>
                <a:latin typeface="Verdana"/>
              </a:rPr>
              <a:t>3 Ewch ati i drefnu gyda rhentwyr eraill</a:t>
            </a:r>
            <a:endParaRPr lang="cy-GB" sz="2800" dirty="0"/>
          </a:p>
          <a:p>
            <a:pPr>
              <a:lnSpc>
                <a:spcPct val="100000"/>
              </a:lnSpc>
            </a:pPr>
            <a:endParaRPr lang="cy-GB" dirty="0"/>
          </a:p>
          <a:p>
            <a:pPr>
              <a:lnSpc>
                <a:spcPct val="100000"/>
              </a:lnSpc>
            </a:pPr>
            <a:endParaRPr lang="cy-GB" dirty="0"/>
          </a:p>
        </p:txBody>
      </p:sp>
      <p:pic>
        <p:nvPicPr>
          <p:cNvPr id="126" name="Picture 6"/>
          <p:cNvPicPr/>
          <p:nvPr/>
        </p:nvPicPr>
        <p:blipFill>
          <a:blip r:embed="rId3"/>
          <a:stretch/>
        </p:blipFill>
        <p:spPr>
          <a:xfrm>
            <a:off x="5234040" y="5882040"/>
            <a:ext cx="1209960" cy="80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Content Placeholder 5"/>
          <p:cNvPicPr/>
          <p:nvPr/>
        </p:nvPicPr>
        <p:blipFill>
          <a:blip r:embed="rId2"/>
          <a:stretch/>
        </p:blipFill>
        <p:spPr>
          <a:xfrm>
            <a:off x="7092360" y="5372640"/>
            <a:ext cx="1855080" cy="1277640"/>
          </a:xfrm>
          <a:prstGeom prst="rect">
            <a:avLst/>
          </a:prstGeom>
          <a:ln>
            <a:noFill/>
          </a:ln>
        </p:spPr>
      </p:pic>
      <p:sp>
        <p:nvSpPr>
          <p:cNvPr id="45" name="TextShape 1"/>
          <p:cNvSpPr txBox="1"/>
          <p:nvPr/>
        </p:nvSpPr>
        <p:spPr>
          <a:xfrm>
            <a:off x="611640" y="54864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Verdana"/>
              </a:rPr>
              <a:t>Sefyllfa rhentu myfyrwyr yn y DU</a:t>
            </a:r>
            <a:endParaRPr lang="cy-GB"/>
          </a:p>
        </p:txBody>
      </p:sp>
      <p:sp>
        <p:nvSpPr>
          <p:cNvPr id="46" name="TextShape 2"/>
          <p:cNvSpPr txBox="1"/>
          <p:nvPr/>
        </p:nvSpPr>
        <p:spPr>
          <a:xfrm>
            <a:off x="539640" y="1556640"/>
            <a:ext cx="7992360" cy="2952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b="1" strike="noStrike" dirty="0">
                <a:solidFill>
                  <a:srgbClr val="000000"/>
                </a:solidFill>
                <a:latin typeface="Verdana"/>
              </a:rPr>
              <a:t>Canfu ymchwil gan UCM y canlynol:</a:t>
            </a:r>
            <a:endParaRPr lang="cy-GB" dirty="0"/>
          </a:p>
          <a:p>
            <a:pPr>
              <a:lnSpc>
                <a:spcPct val="100000"/>
              </a:lnSpc>
            </a:pPr>
            <a:endParaRPr lang="cy-GB" dirty="0"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lang="en-GB" strike="noStrike" dirty="0">
                <a:solidFill>
                  <a:srgbClr val="000000"/>
                </a:solidFill>
                <a:latin typeface="Verdana"/>
              </a:rPr>
              <a:t>Mae llai na hanner myfyrwyr yn teimlo eu bod yn gwybod beth yw eu hawliau</a:t>
            </a:r>
            <a:endParaRPr lang="cy-GB" dirty="0"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lang="en-GB" strike="noStrike" dirty="0">
                <a:solidFill>
                  <a:srgbClr val="000000"/>
                </a:solidFill>
                <a:latin typeface="Verdana"/>
              </a:rPr>
              <a:t>Mae dwy-ran-o-dair o fyfyrwyr yn teimlo nad ydynt yn cael digon o gymorth wrth fynd ati i rentu</a:t>
            </a:r>
            <a:endParaRPr lang="cy-GB" dirty="0"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lang="en-GB" strike="noStrike" dirty="0">
                <a:solidFill>
                  <a:srgbClr val="000000"/>
                </a:solidFill>
                <a:latin typeface="Verdana"/>
              </a:rPr>
              <a:t>Mae chwarter myfyrwyr yn teimlo'n "anfodlon" neu'n "anfodlon iawn" â'r modd y caiff eu cartrefi eu rheoli</a:t>
            </a:r>
            <a:endParaRPr lang="cy-GB" dirty="0"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lang="en-GB" strike="noStrike" dirty="0">
                <a:solidFill>
                  <a:srgbClr val="000000"/>
                </a:solidFill>
                <a:latin typeface="Verdana"/>
              </a:rPr>
              <a:t>Mae 76% o'r rheiny a gafodd arian wedi ei ddal yn ôl o'u blaendal yn meddwl fod hynny'n annheg; serch hynny dim ond 16% a lwyddodd i herio'r taliadau hyn</a:t>
            </a:r>
            <a:endParaRPr lang="cy-GB" dirty="0"/>
          </a:p>
          <a:p>
            <a:pPr>
              <a:lnSpc>
                <a:spcPct val="100000"/>
              </a:lnSpc>
            </a:pPr>
            <a:endParaRPr lang="cy-GB" dirty="0"/>
          </a:p>
          <a:p>
            <a:pPr>
              <a:lnSpc>
                <a:spcPct val="100000"/>
              </a:lnSpc>
            </a:pPr>
            <a:r>
              <a:rPr lang="en-GB" b="1" strike="noStrike" dirty="0">
                <a:solidFill>
                  <a:srgbClr val="000000"/>
                </a:solidFill>
                <a:latin typeface="Verdana"/>
              </a:rPr>
              <a:t>Adroddiad UCM: Cartrefi Addas ar gyfer Astudio (2014)</a:t>
            </a:r>
            <a:endParaRPr lang="cy-GB" dirty="0"/>
          </a:p>
        </p:txBody>
      </p:sp>
      <p:pic>
        <p:nvPicPr>
          <p:cNvPr id="47" name="Picture 6"/>
          <p:cNvPicPr/>
          <p:nvPr/>
        </p:nvPicPr>
        <p:blipFill>
          <a:blip r:embed="rId3"/>
          <a:stretch/>
        </p:blipFill>
        <p:spPr>
          <a:xfrm>
            <a:off x="5705640" y="5949360"/>
            <a:ext cx="1145880" cy="762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Content Placeholder 5"/>
          <p:cNvPicPr/>
          <p:nvPr/>
        </p:nvPicPr>
        <p:blipFill>
          <a:blip r:embed="rId2"/>
          <a:stretch/>
        </p:blipFill>
        <p:spPr>
          <a:xfrm>
            <a:off x="7092360" y="5372640"/>
            <a:ext cx="1855080" cy="1277640"/>
          </a:xfrm>
          <a:prstGeom prst="rect">
            <a:avLst/>
          </a:prstGeom>
          <a:ln>
            <a:noFill/>
          </a:ln>
        </p:spPr>
      </p:pic>
      <p:sp>
        <p:nvSpPr>
          <p:cNvPr id="49" name="TextShape 1"/>
          <p:cNvSpPr txBox="1"/>
          <p:nvPr/>
        </p:nvSpPr>
        <p:spPr>
          <a:xfrm>
            <a:off x="1141200" y="54864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Verdana"/>
              </a:rPr>
              <a:t>Nodau ac amcanion y gweithdy</a:t>
            </a:r>
            <a:endParaRPr lang="cy-GB"/>
          </a:p>
        </p:txBody>
      </p:sp>
      <p:sp>
        <p:nvSpPr>
          <p:cNvPr id="50" name="TextShape 2"/>
          <p:cNvSpPr txBox="1"/>
          <p:nvPr/>
        </p:nvSpPr>
        <p:spPr>
          <a:xfrm>
            <a:off x="539640" y="1580760"/>
            <a:ext cx="7992360" cy="1079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400" b="1" strike="noStrike" dirty="0">
                <a:solidFill>
                  <a:srgbClr val="000000"/>
                </a:solidFill>
                <a:latin typeface="Verdana"/>
              </a:rPr>
              <a:t>Amcan: Eich darparu â'r sgiliau, yr wybodaeth a'r hyder sydd eu hangen arnoch i gael profiad da mewn tŷ ar rent</a:t>
            </a:r>
            <a:endParaRPr lang="cy-GB" sz="2000" dirty="0"/>
          </a:p>
          <a:p>
            <a:pPr>
              <a:lnSpc>
                <a:spcPct val="100000"/>
              </a:lnSpc>
            </a:pPr>
            <a:endParaRPr lang="cy-GB" sz="2000" dirty="0"/>
          </a:p>
          <a:p>
            <a:pPr>
              <a:lnSpc>
                <a:spcPct val="100000"/>
              </a:lnSpc>
            </a:pPr>
            <a:r>
              <a:rPr lang="en-GB" sz="2400" strike="noStrike" dirty="0">
                <a:solidFill>
                  <a:srgbClr val="000000"/>
                </a:solidFill>
                <a:latin typeface="Verdana"/>
              </a:rPr>
              <a:t>Bydd y gweithdy hwn yn canolbwyntio ar </a:t>
            </a:r>
            <a:r>
              <a:rPr lang="en-GB" sz="2400" b="1" strike="noStrike" dirty="0">
                <a:solidFill>
                  <a:srgbClr val="000000"/>
                </a:solidFill>
                <a:latin typeface="Verdana"/>
              </a:rPr>
              <a:t>beth mae arwyddo cytundeb yn ei olygu, a sut i sicrhau ei fod yn cynnwys yr hyn y dylai.</a:t>
            </a:r>
            <a:endParaRPr lang="cy-GB" sz="2000" dirty="0"/>
          </a:p>
          <a:p>
            <a:pPr>
              <a:lnSpc>
                <a:spcPct val="100000"/>
              </a:lnSpc>
            </a:pPr>
            <a:endParaRPr lang="cy-GB" dirty="0"/>
          </a:p>
          <a:p>
            <a:pPr>
              <a:lnSpc>
                <a:spcPct val="100000"/>
              </a:lnSpc>
            </a:pPr>
            <a:endParaRPr lang="cy-GB" dirty="0"/>
          </a:p>
        </p:txBody>
      </p:sp>
      <p:pic>
        <p:nvPicPr>
          <p:cNvPr id="51" name="Picture 6"/>
          <p:cNvPicPr/>
          <p:nvPr/>
        </p:nvPicPr>
        <p:blipFill>
          <a:blip r:embed="rId3"/>
          <a:stretch/>
        </p:blipFill>
        <p:spPr>
          <a:xfrm>
            <a:off x="5721840" y="5920560"/>
            <a:ext cx="1151640" cy="766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Content Placeholder 5"/>
          <p:cNvPicPr/>
          <p:nvPr/>
        </p:nvPicPr>
        <p:blipFill>
          <a:blip r:embed="rId2"/>
          <a:stretch/>
        </p:blipFill>
        <p:spPr>
          <a:xfrm>
            <a:off x="7092360" y="5372640"/>
            <a:ext cx="1855080" cy="1277640"/>
          </a:xfrm>
          <a:prstGeom prst="rect">
            <a:avLst/>
          </a:prstGeom>
          <a:ln>
            <a:noFill/>
          </a:ln>
        </p:spPr>
      </p:pic>
      <p:sp>
        <p:nvSpPr>
          <p:cNvPr id="53" name="TextShape 1"/>
          <p:cNvSpPr txBox="1"/>
          <p:nvPr/>
        </p:nvSpPr>
        <p:spPr>
          <a:xfrm>
            <a:off x="546120" y="522514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strike="noStrike" dirty="0" err="1">
                <a:solidFill>
                  <a:srgbClr val="FFFFFF"/>
                </a:solidFill>
                <a:latin typeface="Verdana"/>
              </a:rPr>
              <a:t>Canolbwynt</a:t>
            </a:r>
            <a:r>
              <a:rPr lang="en-GB" sz="3200" strike="noStrike" dirty="0">
                <a:solidFill>
                  <a:srgbClr val="FFFFFF"/>
                </a:solidFill>
                <a:latin typeface="Verdana"/>
              </a:rPr>
              <a:t> y </a:t>
            </a:r>
            <a:r>
              <a:rPr lang="en-GB" sz="3200" strike="noStrike" dirty="0" err="1">
                <a:solidFill>
                  <a:srgbClr val="FFFFFF"/>
                </a:solidFill>
                <a:latin typeface="Verdana"/>
              </a:rPr>
              <a:t>gweithdy</a:t>
            </a:r>
            <a:endParaRPr lang="cy-GB" dirty="0"/>
          </a:p>
        </p:txBody>
      </p:sp>
      <p:sp>
        <p:nvSpPr>
          <p:cNvPr id="54" name="TextShape 2"/>
          <p:cNvSpPr txBox="1"/>
          <p:nvPr/>
        </p:nvSpPr>
        <p:spPr>
          <a:xfrm>
            <a:off x="541800" y="2061000"/>
            <a:ext cx="7992360" cy="3859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endParaRPr lang="cy-GB"/>
          </a:p>
          <a:p>
            <a:pPr>
              <a:lnSpc>
                <a:spcPct val="100000"/>
              </a:lnSpc>
            </a:pPr>
            <a:r>
              <a:rPr lang="en-GB" sz="2400" strike="noStrike">
                <a:solidFill>
                  <a:srgbClr val="000000"/>
                </a:solidFill>
                <a:latin typeface="Verdana"/>
              </a:rPr>
              <a:t>Mae'r hyfforddiant hwn yn rhoi sylw penodol i'ch hawliau dan </a:t>
            </a:r>
            <a:r>
              <a:rPr lang="en-GB" sz="2400" b="1" strike="noStrike">
                <a:solidFill>
                  <a:srgbClr val="000000"/>
                </a:solidFill>
                <a:latin typeface="Verdana"/>
              </a:rPr>
              <a:t>Denantiaeth Fyrddaliol Sicr</a:t>
            </a:r>
            <a:endParaRPr lang="cy-GB"/>
          </a:p>
          <a:p>
            <a:pPr>
              <a:lnSpc>
                <a:spcPct val="100000"/>
              </a:lnSpc>
            </a:pPr>
            <a:endParaRPr lang="cy-GB"/>
          </a:p>
          <a:p>
            <a:pPr>
              <a:lnSpc>
                <a:spcPct val="100000"/>
              </a:lnSpc>
            </a:pPr>
            <a:r>
              <a:rPr lang="en-GB" sz="2400" strike="noStrike">
                <a:solidFill>
                  <a:srgbClr val="000000"/>
                </a:solidFill>
                <a:latin typeface="Verdana"/>
              </a:rPr>
              <a:t>Defnyddiwch Wirydd Tenantiaeth Shelter yn </a:t>
            </a:r>
            <a:r>
              <a:rPr lang="en-GB" sz="2400" b="1" strike="noStrike">
                <a:solidFill>
                  <a:srgbClr val="000000"/>
                </a:solidFill>
                <a:latin typeface="Verdana"/>
              </a:rPr>
              <a:t>shelter.org.uk</a:t>
            </a:r>
            <a:r>
              <a:rPr lang="en-GB" sz="2400" strike="noStrike">
                <a:solidFill>
                  <a:srgbClr val="000000"/>
                </a:solidFill>
                <a:latin typeface="Verdana"/>
              </a:rPr>
              <a:t> i weld beth sydd ar gael i chi</a:t>
            </a:r>
            <a:endParaRPr lang="cy-GB"/>
          </a:p>
        </p:txBody>
      </p:sp>
      <p:pic>
        <p:nvPicPr>
          <p:cNvPr id="55" name="Picture 6"/>
          <p:cNvPicPr/>
          <p:nvPr/>
        </p:nvPicPr>
        <p:blipFill>
          <a:blip r:embed="rId3"/>
          <a:stretch/>
        </p:blipFill>
        <p:spPr>
          <a:xfrm>
            <a:off x="5721840" y="5920560"/>
            <a:ext cx="1151640" cy="766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Shape 1"/>
          <p:cNvSpPr txBox="1"/>
          <p:nvPr/>
        </p:nvSpPr>
        <p:spPr>
          <a:xfrm>
            <a:off x="541440" y="54936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57" name="TextShape 2"/>
          <p:cNvSpPr txBox="1"/>
          <p:nvPr/>
        </p:nvSpPr>
        <p:spPr>
          <a:xfrm>
            <a:off x="539640" y="1773360"/>
            <a:ext cx="7992720" cy="6472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endParaRPr/>
          </a:p>
        </p:txBody>
      </p:sp>
      <p:pic>
        <p:nvPicPr>
          <p:cNvPr id="58" name="Picture 1"/>
          <p:cNvPicPr/>
          <p:nvPr/>
        </p:nvPicPr>
        <p:blipFill>
          <a:blip r:embed="rId2"/>
          <a:stretch/>
        </p:blipFill>
        <p:spPr>
          <a:xfrm>
            <a:off x="-39600" y="260640"/>
            <a:ext cx="9183240" cy="6910200"/>
          </a:xfrm>
          <a:prstGeom prst="rect">
            <a:avLst/>
          </a:prstGeom>
          <a:ln>
            <a:noFill/>
          </a:ln>
        </p:spPr>
      </p:pic>
      <p:sp>
        <p:nvSpPr>
          <p:cNvPr id="59" name="CustomShape 3"/>
          <p:cNvSpPr/>
          <p:nvPr/>
        </p:nvSpPr>
        <p:spPr>
          <a:xfrm>
            <a:off x="508680" y="2449440"/>
            <a:ext cx="8229240" cy="63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5800" strike="noStrike">
                <a:solidFill>
                  <a:srgbClr val="FFFFFF"/>
                </a:solidFill>
                <a:latin typeface="Verdana"/>
              </a:rPr>
              <a:t>Arwyddo Cytundeb</a:t>
            </a:r>
            <a:endParaRPr lang="cy-GB"/>
          </a:p>
        </p:txBody>
      </p:sp>
      <p:pic>
        <p:nvPicPr>
          <p:cNvPr id="60" name="Content Placeholder 5"/>
          <p:cNvPicPr/>
          <p:nvPr/>
        </p:nvPicPr>
        <p:blipFill>
          <a:blip r:embed="rId3"/>
          <a:srcRect t="4424"/>
          <a:stretch/>
        </p:blipFill>
        <p:spPr>
          <a:xfrm>
            <a:off x="6510240" y="276840"/>
            <a:ext cx="2358360" cy="1552320"/>
          </a:xfrm>
          <a:prstGeom prst="rect">
            <a:avLst/>
          </a:prstGeom>
          <a:ln>
            <a:noFill/>
          </a:ln>
        </p:spPr>
      </p:pic>
      <p:pic>
        <p:nvPicPr>
          <p:cNvPr id="61" name="Picture 6"/>
          <p:cNvPicPr/>
          <p:nvPr/>
        </p:nvPicPr>
        <p:blipFill>
          <a:blip r:embed="rId4"/>
          <a:stretch/>
        </p:blipFill>
        <p:spPr>
          <a:xfrm>
            <a:off x="7164360" y="5745240"/>
            <a:ext cx="1685160" cy="1121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Content Placeholder 5"/>
          <p:cNvPicPr/>
          <p:nvPr/>
        </p:nvPicPr>
        <p:blipFill>
          <a:blip r:embed="rId2"/>
          <a:stretch/>
        </p:blipFill>
        <p:spPr>
          <a:xfrm>
            <a:off x="6876360" y="5223960"/>
            <a:ext cx="2071080" cy="1426320"/>
          </a:xfrm>
          <a:prstGeom prst="rect">
            <a:avLst/>
          </a:prstGeom>
          <a:ln>
            <a:noFill/>
          </a:ln>
        </p:spPr>
      </p:pic>
      <p:sp>
        <p:nvSpPr>
          <p:cNvPr id="63" name="TextShape 1"/>
          <p:cNvSpPr txBox="1"/>
          <p:nvPr/>
        </p:nvSpPr>
        <p:spPr>
          <a:xfrm>
            <a:off x="492514" y="348343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strike="noStrike" dirty="0">
                <a:solidFill>
                  <a:srgbClr val="FFFFFF"/>
                </a:solidFill>
                <a:latin typeface="Verdana"/>
              </a:rPr>
              <a:t>Beth </a:t>
            </a:r>
            <a:r>
              <a:rPr lang="en-GB" sz="3200" strike="noStrike" dirty="0" err="1">
                <a:solidFill>
                  <a:srgbClr val="FFFFFF"/>
                </a:solidFill>
                <a:latin typeface="Verdana"/>
              </a:rPr>
              <a:t>mae</a:t>
            </a:r>
            <a:r>
              <a:rPr lang="en-GB" sz="3200" strike="noStrike" dirty="0">
                <a:solidFill>
                  <a:srgbClr val="FFFFFF"/>
                </a:solidFill>
                <a:latin typeface="Verdana"/>
              </a:rPr>
              <a:t> </a:t>
            </a:r>
            <a:r>
              <a:rPr lang="en-GB" sz="3200" strike="noStrike" dirty="0" err="1">
                <a:solidFill>
                  <a:srgbClr val="FFFFFF"/>
                </a:solidFill>
                <a:latin typeface="Verdana"/>
              </a:rPr>
              <a:t>arwyddo</a:t>
            </a:r>
            <a:r>
              <a:rPr lang="en-GB" sz="3200" strike="noStrike" dirty="0">
                <a:solidFill>
                  <a:srgbClr val="FFFFFF"/>
                </a:solidFill>
                <a:latin typeface="Verdana"/>
              </a:rPr>
              <a:t> </a:t>
            </a:r>
            <a:r>
              <a:rPr lang="en-GB" sz="3200" strike="noStrike" dirty="0" err="1">
                <a:solidFill>
                  <a:srgbClr val="FFFFFF"/>
                </a:solidFill>
                <a:latin typeface="Verdana"/>
              </a:rPr>
              <a:t>cytundeb</a:t>
            </a:r>
            <a:r>
              <a:rPr lang="en-GB" sz="3200" strike="noStrike" dirty="0">
                <a:solidFill>
                  <a:srgbClr val="FFFFFF"/>
                </a:solidFill>
                <a:latin typeface="Verdana"/>
              </a:rPr>
              <a:t> </a:t>
            </a:r>
            <a:r>
              <a:rPr lang="en-GB" sz="3200" strike="noStrike" dirty="0" err="1">
                <a:solidFill>
                  <a:srgbClr val="FFFFFF"/>
                </a:solidFill>
                <a:latin typeface="Verdana"/>
              </a:rPr>
              <a:t>yn</a:t>
            </a:r>
            <a:r>
              <a:rPr lang="en-GB" sz="3200" strike="noStrike" dirty="0">
                <a:solidFill>
                  <a:srgbClr val="FFFFFF"/>
                </a:solidFill>
                <a:latin typeface="Verdana"/>
              </a:rPr>
              <a:t> </a:t>
            </a:r>
            <a:r>
              <a:rPr lang="en-GB" sz="3200" strike="noStrike" dirty="0" err="1">
                <a:solidFill>
                  <a:srgbClr val="FFFFFF"/>
                </a:solidFill>
                <a:latin typeface="Verdana"/>
              </a:rPr>
              <a:t>ei</a:t>
            </a:r>
            <a:r>
              <a:rPr lang="en-GB" sz="3200" strike="noStrike" dirty="0">
                <a:solidFill>
                  <a:srgbClr val="FFFFFF"/>
                </a:solidFill>
                <a:latin typeface="Verdana"/>
              </a:rPr>
              <a:t> </a:t>
            </a:r>
            <a:r>
              <a:rPr lang="en-GB" sz="3200" strike="noStrike" dirty="0" err="1">
                <a:solidFill>
                  <a:srgbClr val="FFFFFF"/>
                </a:solidFill>
                <a:latin typeface="Verdana"/>
              </a:rPr>
              <a:t>olygu</a:t>
            </a:r>
            <a:r>
              <a:rPr lang="en-GB" sz="3200" strike="noStrike" dirty="0">
                <a:solidFill>
                  <a:srgbClr val="FFFFFF"/>
                </a:solidFill>
                <a:latin typeface="Verdana"/>
              </a:rPr>
              <a:t>?</a:t>
            </a:r>
            <a:endParaRPr lang="cy-GB" dirty="0"/>
          </a:p>
        </p:txBody>
      </p:sp>
      <p:sp>
        <p:nvSpPr>
          <p:cNvPr id="64" name="TextShape 2"/>
          <p:cNvSpPr txBox="1"/>
          <p:nvPr/>
        </p:nvSpPr>
        <p:spPr>
          <a:xfrm>
            <a:off x="574920" y="1785240"/>
            <a:ext cx="7992360" cy="1079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200" b="1" strike="noStrike" dirty="0">
                <a:solidFill>
                  <a:srgbClr val="000000"/>
                </a:solidFill>
                <a:latin typeface="Verdana"/>
              </a:rPr>
              <a:t>Tenantiaethau Byrddaliol Sicr yw'r cytundebau mwyaf cyffredin</a:t>
            </a:r>
            <a:endParaRPr lang="cy-GB" sz="2200" dirty="0"/>
          </a:p>
          <a:p>
            <a:pPr>
              <a:lnSpc>
                <a:spcPct val="100000"/>
              </a:lnSpc>
            </a:pPr>
            <a:endParaRPr lang="cy-GB" sz="2200" dirty="0"/>
          </a:p>
          <a:p>
            <a:pPr>
              <a:lnSpc>
                <a:spcPct val="100000"/>
              </a:lnSpc>
            </a:pPr>
            <a:r>
              <a:rPr lang="en-GB" sz="2200" strike="noStrike" dirty="0">
                <a:solidFill>
                  <a:srgbClr val="000000"/>
                </a:solidFill>
                <a:latin typeface="Verdana"/>
              </a:rPr>
              <a:t>Mae</a:t>
            </a:r>
            <a:r>
              <a:rPr sz="2200" dirty="0" smtClean="0"/>
              <a:t> </a:t>
            </a:r>
            <a:r>
              <a:rPr lang="en-GB" sz="2200" b="1" strike="noStrike" dirty="0">
                <a:solidFill>
                  <a:srgbClr val="000000"/>
                </a:solidFill>
                <a:latin typeface="Verdana"/>
              </a:rPr>
              <a:t>cytundebau tenantiaeth yn eich clymu'n gyfreithiol</a:t>
            </a:r>
            <a:r>
              <a:rPr lang="en-GB" sz="2200" strike="noStrike" dirty="0">
                <a:solidFill>
                  <a:srgbClr val="000000"/>
                </a:solidFill>
                <a:latin typeface="Verdana"/>
              </a:rPr>
              <a:t>, sy'n golygu bod angen i chi gydymffurfio â'u cynnwys, hyd yn oed os nad ydych chi byth yn symud i mewn</a:t>
            </a:r>
            <a:endParaRPr lang="cy-GB" sz="2200" dirty="0"/>
          </a:p>
          <a:p>
            <a:pPr>
              <a:lnSpc>
                <a:spcPct val="100000"/>
              </a:lnSpc>
            </a:pPr>
            <a:endParaRPr lang="cy-GB" sz="2200" dirty="0"/>
          </a:p>
          <a:p>
            <a:pPr>
              <a:lnSpc>
                <a:spcPct val="100000"/>
              </a:lnSpc>
            </a:pPr>
            <a:r>
              <a:rPr lang="en-GB" sz="2200" strike="noStrike" dirty="0">
                <a:solidFill>
                  <a:srgbClr val="000000"/>
                </a:solidFill>
                <a:latin typeface="Verdana"/>
              </a:rPr>
              <a:t>Ar yr ochr bositif, mae hyn yn golygu </a:t>
            </a:r>
            <a:r>
              <a:rPr lang="en-GB" sz="2200" b="1" strike="noStrike" dirty="0">
                <a:solidFill>
                  <a:srgbClr val="000000"/>
                </a:solidFill>
                <a:latin typeface="Verdana"/>
              </a:rPr>
              <a:t>na all eich landlord eich bwrw allan </a:t>
            </a:r>
            <a:r>
              <a:rPr lang="en-GB" sz="2200" strike="noStrike" dirty="0">
                <a:solidFill>
                  <a:srgbClr val="000000"/>
                </a:solidFill>
                <a:latin typeface="Verdana"/>
              </a:rPr>
              <a:t>heb orchymyn llys</a:t>
            </a:r>
            <a:endParaRPr lang="cy-GB" sz="2200" dirty="0"/>
          </a:p>
          <a:p>
            <a:pPr>
              <a:lnSpc>
                <a:spcPct val="100000"/>
              </a:lnSpc>
            </a:pPr>
            <a:endParaRPr lang="cy-GB" sz="2200" dirty="0"/>
          </a:p>
        </p:txBody>
      </p:sp>
      <p:pic>
        <p:nvPicPr>
          <p:cNvPr id="65" name="Picture 6"/>
          <p:cNvPicPr/>
          <p:nvPr/>
        </p:nvPicPr>
        <p:blipFill>
          <a:blip r:embed="rId3"/>
          <a:stretch/>
        </p:blipFill>
        <p:spPr>
          <a:xfrm>
            <a:off x="5234040" y="5882040"/>
            <a:ext cx="1209960" cy="80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Content Placeholder 5"/>
          <p:cNvPicPr/>
          <p:nvPr/>
        </p:nvPicPr>
        <p:blipFill>
          <a:blip r:embed="rId2"/>
          <a:stretch/>
        </p:blipFill>
        <p:spPr>
          <a:xfrm>
            <a:off x="6876360" y="5223960"/>
            <a:ext cx="2071080" cy="1426320"/>
          </a:xfrm>
          <a:prstGeom prst="rect">
            <a:avLst/>
          </a:prstGeom>
          <a:ln>
            <a:noFill/>
          </a:ln>
        </p:spPr>
      </p:pic>
      <p:sp>
        <p:nvSpPr>
          <p:cNvPr id="67" name="TextShape 1"/>
          <p:cNvSpPr txBox="1"/>
          <p:nvPr/>
        </p:nvSpPr>
        <p:spPr>
          <a:xfrm>
            <a:off x="2450160" y="51048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Verdana"/>
              </a:rPr>
              <a:t>Cytundebau ar y cyd</a:t>
            </a:r>
            <a:endParaRPr lang="cy-GB"/>
          </a:p>
        </p:txBody>
      </p:sp>
      <p:sp>
        <p:nvSpPr>
          <p:cNvPr id="68" name="TextShape 2"/>
          <p:cNvSpPr txBox="1"/>
          <p:nvPr/>
        </p:nvSpPr>
        <p:spPr>
          <a:xfrm>
            <a:off x="467640" y="1962000"/>
            <a:ext cx="7992360" cy="1079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400" strike="noStrike" dirty="0" smtClean="0">
                <a:solidFill>
                  <a:srgbClr val="000000"/>
                </a:solidFill>
                <a:latin typeface="Verdana"/>
              </a:rPr>
              <a:t>Os ydych chi'n arwyddo cytundeb ar y cyd, rydych chi </a:t>
            </a:r>
            <a:r>
              <a:rPr lang="en-GB" sz="2400" b="1" strike="noStrike" dirty="0">
                <a:solidFill>
                  <a:srgbClr val="000000"/>
                </a:solidFill>
                <a:latin typeface="Verdana"/>
              </a:rPr>
              <a:t>i gyd yn gyfrifol </a:t>
            </a:r>
            <a:r>
              <a:rPr lang="en-GB" sz="2400" strike="noStrike" dirty="0" smtClean="0">
                <a:solidFill>
                  <a:srgbClr val="000000"/>
                </a:solidFill>
                <a:latin typeface="Verdana"/>
              </a:rPr>
              <a:t>am dalu rhent a chostau eraill os oes rhywun yn gadael</a:t>
            </a:r>
            <a:endParaRPr lang="cy-GB" sz="2000" dirty="0"/>
          </a:p>
          <a:p>
            <a:pPr>
              <a:lnSpc>
                <a:spcPct val="100000"/>
              </a:lnSpc>
            </a:pPr>
            <a:endParaRPr lang="cy-GB" sz="2000" dirty="0"/>
          </a:p>
          <a:p>
            <a:pPr>
              <a:lnSpc>
                <a:spcPct val="100000"/>
              </a:lnSpc>
            </a:pPr>
            <a:r>
              <a:rPr lang="en-GB" sz="2400" strike="noStrike" dirty="0">
                <a:solidFill>
                  <a:srgbClr val="000000"/>
                </a:solidFill>
                <a:latin typeface="Verdana"/>
              </a:rPr>
              <a:t>Byddwch yn hyderus na fydd hyn yn peri problemau yn nes ymlaen</a:t>
            </a:r>
            <a:endParaRPr lang="cy-GB" sz="2000" dirty="0"/>
          </a:p>
          <a:p>
            <a:pPr>
              <a:lnSpc>
                <a:spcPct val="100000"/>
              </a:lnSpc>
            </a:pPr>
            <a:endParaRPr lang="cy-GB" sz="2000" dirty="0"/>
          </a:p>
          <a:p>
            <a:pPr>
              <a:lnSpc>
                <a:spcPct val="100000"/>
              </a:lnSpc>
            </a:pPr>
            <a:r>
              <a:rPr lang="en-GB" sz="2400" strike="noStrike" dirty="0">
                <a:solidFill>
                  <a:srgbClr val="000000"/>
                </a:solidFill>
                <a:latin typeface="Verdana"/>
              </a:rPr>
              <a:t>Os ydych yn bryderus, ceisiwch gyd-drafod i gael cytundebau unigol</a:t>
            </a:r>
            <a:endParaRPr lang="cy-GB" sz="2000" dirty="0"/>
          </a:p>
          <a:p>
            <a:pPr>
              <a:lnSpc>
                <a:spcPct val="100000"/>
              </a:lnSpc>
            </a:pPr>
            <a:endParaRPr lang="cy-GB" dirty="0"/>
          </a:p>
        </p:txBody>
      </p:sp>
      <p:pic>
        <p:nvPicPr>
          <p:cNvPr id="69" name="Picture 6"/>
          <p:cNvPicPr/>
          <p:nvPr/>
        </p:nvPicPr>
        <p:blipFill>
          <a:blip r:embed="rId3"/>
          <a:stretch/>
        </p:blipFill>
        <p:spPr>
          <a:xfrm>
            <a:off x="5234040" y="5882040"/>
            <a:ext cx="1209960" cy="80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Content Placeholder 5"/>
          <p:cNvPicPr/>
          <p:nvPr/>
        </p:nvPicPr>
        <p:blipFill>
          <a:blip r:embed="rId2"/>
          <a:stretch/>
        </p:blipFill>
        <p:spPr>
          <a:xfrm>
            <a:off x="6876360" y="5223960"/>
            <a:ext cx="2071080" cy="1426320"/>
          </a:xfrm>
          <a:prstGeom prst="rect">
            <a:avLst/>
          </a:prstGeom>
          <a:ln>
            <a:noFill/>
          </a:ln>
        </p:spPr>
      </p:pic>
      <p:sp>
        <p:nvSpPr>
          <p:cNvPr id="71" name="TextShape 1"/>
          <p:cNvSpPr txBox="1"/>
          <p:nvPr/>
        </p:nvSpPr>
        <p:spPr>
          <a:xfrm>
            <a:off x="1763640" y="54864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Verdana"/>
              </a:rPr>
              <a:t>Cytundebau Ar y Cyd </a:t>
            </a:r>
            <a:r>
              <a:rPr lang="en-GB" sz="3200" u="sng" strike="noStrike">
                <a:solidFill>
                  <a:srgbClr val="FFFFFF"/>
                </a:solidFill>
                <a:latin typeface="Verdana"/>
              </a:rPr>
              <a:t>vs</a:t>
            </a:r>
            <a:r>
              <a:rPr lang="en-GB" sz="3200" strike="noStrike">
                <a:solidFill>
                  <a:srgbClr val="FFFFFF"/>
                </a:solidFill>
                <a:latin typeface="Verdana"/>
              </a:rPr>
              <a:t> Unigol</a:t>
            </a:r>
            <a:endParaRPr lang="cy-GB"/>
          </a:p>
        </p:txBody>
      </p:sp>
      <p:sp>
        <p:nvSpPr>
          <p:cNvPr id="72" name="TextShape 2"/>
          <p:cNvSpPr txBox="1"/>
          <p:nvPr/>
        </p:nvSpPr>
        <p:spPr>
          <a:xfrm>
            <a:off x="1403640" y="1572840"/>
            <a:ext cx="7992360" cy="850871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endParaRPr lang="cy-GB" dirty="0"/>
          </a:p>
          <a:p>
            <a:pPr>
              <a:lnSpc>
                <a:spcPct val="100000"/>
              </a:lnSpc>
            </a:pPr>
            <a:r>
              <a:rPr lang="en-GB" sz="2000" b="1" strike="noStrike" dirty="0">
                <a:solidFill>
                  <a:srgbClr val="000000"/>
                </a:solidFill>
                <a:latin typeface="Verdana"/>
              </a:rPr>
              <a:t>Cytundeb Ar y Cyd  Cytundeb Unigol</a:t>
            </a:r>
            <a:endParaRPr lang="cy-GB" dirty="0"/>
          </a:p>
        </p:txBody>
      </p:sp>
      <p:pic>
        <p:nvPicPr>
          <p:cNvPr id="73" name="Picture 6"/>
          <p:cNvPicPr/>
          <p:nvPr/>
        </p:nvPicPr>
        <p:blipFill>
          <a:blip r:embed="rId3"/>
          <a:stretch/>
        </p:blipFill>
        <p:spPr>
          <a:xfrm>
            <a:off x="5234040" y="5882040"/>
            <a:ext cx="1209960" cy="805320"/>
          </a:xfrm>
          <a:prstGeom prst="rect">
            <a:avLst/>
          </a:prstGeom>
          <a:ln>
            <a:noFill/>
          </a:ln>
        </p:spPr>
      </p:pic>
      <p:graphicFrame>
        <p:nvGraphicFramePr>
          <p:cNvPr id="74" name="Table 3"/>
          <p:cNvGraphicFramePr/>
          <p:nvPr>
            <p:extLst>
              <p:ext uri="{D42A27DB-BD31-4B8C-83A1-F6EECF244321}">
                <p14:modId xmlns:p14="http://schemas.microsoft.com/office/powerpoint/2010/main" val="2192663288"/>
              </p:ext>
            </p:extLst>
          </p:nvPr>
        </p:nvGraphicFramePr>
        <p:xfrm>
          <a:off x="357471" y="2417873"/>
          <a:ext cx="3888000" cy="3855720"/>
        </p:xfrm>
        <a:graphic>
          <a:graphicData uri="http://schemas.openxmlformats.org/drawingml/2006/table">
            <a:tbl>
              <a:tblPr/>
              <a:tblGrid>
                <a:gridCol w="1944000"/>
                <a:gridCol w="1944000"/>
              </a:tblGrid>
              <a:tr h="367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900" b="1" strike="noStrike" dirty="0">
                          <a:solidFill>
                            <a:schemeClr val="tx1"/>
                          </a:solidFill>
                          <a:latin typeface="Verdana"/>
                        </a:rPr>
                        <a:t>Manteision</a:t>
                      </a:r>
                      <a:endParaRPr lang="cy-GB" sz="1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900" b="1" strike="noStrike" dirty="0">
                          <a:solidFill>
                            <a:schemeClr val="tx1"/>
                          </a:solidFill>
                          <a:latin typeface="Verdana"/>
                        </a:rPr>
                        <a:t>Anfanteision</a:t>
                      </a:r>
                      <a:endParaRPr lang="cy-GB" sz="1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28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strike="noStrike" dirty="0" err="1">
                          <a:solidFill>
                            <a:srgbClr val="000000"/>
                          </a:solidFill>
                          <a:latin typeface="Verdana"/>
                        </a:rPr>
                        <a:t>Gallwch</a:t>
                      </a:r>
                      <a:r>
                        <a:rPr lang="en-GB" sz="1800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 </a:t>
                      </a:r>
                      <a:r>
                        <a:rPr lang="en-GB" sz="1800" strike="noStrike" dirty="0" err="1">
                          <a:solidFill>
                            <a:srgbClr val="000000"/>
                          </a:solidFill>
                          <a:latin typeface="Verdana"/>
                        </a:rPr>
                        <a:t>benderfynu</a:t>
                      </a:r>
                      <a:r>
                        <a:rPr lang="en-GB" sz="1800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 </a:t>
                      </a:r>
                      <a:r>
                        <a:rPr lang="en-GB" sz="1800" strike="noStrike" dirty="0" err="1">
                          <a:solidFill>
                            <a:srgbClr val="000000"/>
                          </a:solidFill>
                          <a:latin typeface="Verdana"/>
                        </a:rPr>
                        <a:t>pwy</a:t>
                      </a:r>
                      <a:r>
                        <a:rPr lang="en-GB" sz="1800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 </a:t>
                      </a:r>
                      <a:r>
                        <a:rPr lang="en-GB" sz="1800" strike="noStrike" dirty="0" err="1">
                          <a:solidFill>
                            <a:srgbClr val="000000"/>
                          </a:solidFill>
                          <a:latin typeface="Verdana"/>
                        </a:rPr>
                        <a:t>sy'n</a:t>
                      </a:r>
                      <a:r>
                        <a:rPr lang="en-GB" sz="1800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 </a:t>
                      </a:r>
                      <a:r>
                        <a:rPr lang="en-GB" sz="1800" strike="noStrike" dirty="0" err="1">
                          <a:solidFill>
                            <a:srgbClr val="000000"/>
                          </a:solidFill>
                          <a:latin typeface="Verdana"/>
                        </a:rPr>
                        <a:t>symud</a:t>
                      </a:r>
                      <a:r>
                        <a:rPr lang="en-GB" sz="1800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 </a:t>
                      </a:r>
                      <a:r>
                        <a:rPr lang="en-GB" sz="1800" strike="noStrike" dirty="0" err="1">
                          <a:solidFill>
                            <a:srgbClr val="000000"/>
                          </a:solidFill>
                          <a:latin typeface="Verdana"/>
                        </a:rPr>
                        <a:t>i</a:t>
                      </a:r>
                      <a:r>
                        <a:rPr lang="en-GB" sz="1800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 </a:t>
                      </a:r>
                      <a:r>
                        <a:rPr lang="en-GB" sz="1800" strike="noStrike" dirty="0" err="1">
                          <a:solidFill>
                            <a:srgbClr val="000000"/>
                          </a:solidFill>
                          <a:latin typeface="Verdana"/>
                        </a:rPr>
                        <a:t>mewn</a:t>
                      </a:r>
                      <a:r>
                        <a:rPr lang="en-GB" sz="1800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 </a:t>
                      </a:r>
                      <a:r>
                        <a:rPr lang="en-GB" sz="1800" strike="noStrike" dirty="0" err="1">
                          <a:solidFill>
                            <a:srgbClr val="000000"/>
                          </a:solidFill>
                          <a:latin typeface="Verdana"/>
                        </a:rPr>
                        <a:t>os</a:t>
                      </a:r>
                      <a:r>
                        <a:rPr lang="en-GB" sz="1800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 </a:t>
                      </a:r>
                      <a:r>
                        <a:rPr lang="en-GB" sz="1800" strike="noStrike" dirty="0" err="1">
                          <a:solidFill>
                            <a:srgbClr val="000000"/>
                          </a:solidFill>
                          <a:latin typeface="Verdana"/>
                        </a:rPr>
                        <a:t>oes</a:t>
                      </a:r>
                      <a:r>
                        <a:rPr lang="en-GB" sz="1800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 tenant </a:t>
                      </a:r>
                      <a:r>
                        <a:rPr lang="en-GB" sz="1800" strike="noStrike" dirty="0" err="1">
                          <a:solidFill>
                            <a:srgbClr val="000000"/>
                          </a:solidFill>
                          <a:latin typeface="Verdana"/>
                        </a:rPr>
                        <a:t>yn</a:t>
                      </a:r>
                      <a:r>
                        <a:rPr lang="en-GB" sz="1800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 </a:t>
                      </a:r>
                      <a:r>
                        <a:rPr lang="en-GB" sz="1800" strike="noStrike" dirty="0" err="1">
                          <a:solidFill>
                            <a:srgbClr val="000000"/>
                          </a:solidFill>
                          <a:latin typeface="Verdana"/>
                        </a:rPr>
                        <a:t>gadael</a:t>
                      </a:r>
                      <a:endParaRPr lang="cy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Mae </a:t>
                      </a:r>
                      <a:r>
                        <a:rPr lang="en-GB" sz="1800" strike="noStrike" dirty="0" err="1">
                          <a:solidFill>
                            <a:srgbClr val="000000"/>
                          </a:solidFill>
                          <a:latin typeface="Verdana"/>
                        </a:rPr>
                        <a:t>pawb</a:t>
                      </a:r>
                      <a:r>
                        <a:rPr lang="en-GB" sz="1800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 </a:t>
                      </a:r>
                      <a:r>
                        <a:rPr lang="en-GB" sz="1800" strike="noStrike" dirty="0" err="1">
                          <a:solidFill>
                            <a:srgbClr val="000000"/>
                          </a:solidFill>
                          <a:latin typeface="Verdana"/>
                        </a:rPr>
                        <a:t>yn</a:t>
                      </a:r>
                      <a:r>
                        <a:rPr lang="en-GB" sz="1800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 </a:t>
                      </a:r>
                      <a:r>
                        <a:rPr lang="en-GB" sz="1800" strike="noStrike" dirty="0" err="1">
                          <a:solidFill>
                            <a:srgbClr val="000000"/>
                          </a:solidFill>
                          <a:latin typeface="Verdana"/>
                        </a:rPr>
                        <a:t>gyfrifol</a:t>
                      </a:r>
                      <a:r>
                        <a:rPr lang="en-GB" sz="1800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 </a:t>
                      </a:r>
                      <a:r>
                        <a:rPr lang="en-GB" sz="1800" strike="noStrike" dirty="0" err="1">
                          <a:solidFill>
                            <a:srgbClr val="000000"/>
                          </a:solidFill>
                          <a:latin typeface="Verdana"/>
                        </a:rPr>
                        <a:t>ar</a:t>
                      </a:r>
                      <a:r>
                        <a:rPr lang="en-GB" sz="1800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 y </a:t>
                      </a:r>
                      <a:r>
                        <a:rPr lang="en-GB" sz="1800" strike="noStrike" dirty="0" err="1">
                          <a:solidFill>
                            <a:srgbClr val="000000"/>
                          </a:solidFill>
                          <a:latin typeface="Verdana"/>
                        </a:rPr>
                        <a:t>cyd</a:t>
                      </a:r>
                      <a:r>
                        <a:rPr lang="en-GB" sz="1800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 </a:t>
                      </a:r>
                      <a:r>
                        <a:rPr lang="en-GB" sz="1800" strike="noStrike" dirty="0" err="1">
                          <a:solidFill>
                            <a:srgbClr val="000000"/>
                          </a:solidFill>
                          <a:latin typeface="Verdana"/>
                        </a:rPr>
                        <a:t>os</a:t>
                      </a:r>
                      <a:r>
                        <a:rPr lang="en-GB" sz="1800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 </a:t>
                      </a:r>
                      <a:r>
                        <a:rPr lang="en-GB" sz="1800" strike="noStrike" dirty="0" err="1">
                          <a:solidFill>
                            <a:srgbClr val="000000"/>
                          </a:solidFill>
                          <a:latin typeface="Verdana"/>
                        </a:rPr>
                        <a:t>oes</a:t>
                      </a:r>
                      <a:r>
                        <a:rPr lang="en-GB" sz="1800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 </a:t>
                      </a:r>
                      <a:r>
                        <a:rPr lang="en-GB" sz="1800" strike="noStrike" dirty="0" err="1">
                          <a:solidFill>
                            <a:srgbClr val="000000"/>
                          </a:solidFill>
                          <a:latin typeface="Verdana"/>
                        </a:rPr>
                        <a:t>rhywun</a:t>
                      </a:r>
                      <a:r>
                        <a:rPr lang="en-GB" sz="1800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 </a:t>
                      </a:r>
                      <a:r>
                        <a:rPr lang="en-GB" sz="1800" strike="noStrike" dirty="0" err="1">
                          <a:solidFill>
                            <a:srgbClr val="000000"/>
                          </a:solidFill>
                          <a:latin typeface="Verdana"/>
                        </a:rPr>
                        <a:t>yn</a:t>
                      </a:r>
                      <a:r>
                        <a:rPr lang="en-GB" sz="1800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 </a:t>
                      </a:r>
                      <a:r>
                        <a:rPr lang="en-GB" sz="1800" strike="noStrike" dirty="0" err="1">
                          <a:solidFill>
                            <a:srgbClr val="000000"/>
                          </a:solidFill>
                          <a:latin typeface="Verdana"/>
                        </a:rPr>
                        <a:t>gadael</a:t>
                      </a:r>
                      <a:endParaRPr lang="cy-GB" sz="1800" dirty="0"/>
                    </a:p>
                  </a:txBody>
                  <a:tcPr/>
                </a:tc>
              </a:tr>
              <a:tr h="1073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strike="noStrike" dirty="0" err="1">
                          <a:solidFill>
                            <a:srgbClr val="000000"/>
                          </a:solidFill>
                          <a:latin typeface="Verdana"/>
                        </a:rPr>
                        <a:t>Llai</a:t>
                      </a:r>
                      <a:r>
                        <a:rPr lang="en-GB" sz="1800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 o </a:t>
                      </a:r>
                      <a:r>
                        <a:rPr lang="en-GB" sz="1800" strike="noStrike" dirty="0" err="1">
                          <a:solidFill>
                            <a:srgbClr val="000000"/>
                          </a:solidFill>
                          <a:latin typeface="Verdana"/>
                        </a:rPr>
                        <a:t>weinyddiaeth</a:t>
                      </a:r>
                      <a:r>
                        <a:rPr lang="en-GB" sz="1800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 </a:t>
                      </a:r>
                      <a:r>
                        <a:rPr lang="en-GB" sz="1800" strike="noStrike" dirty="0" err="1">
                          <a:solidFill>
                            <a:srgbClr val="000000"/>
                          </a:solidFill>
                          <a:latin typeface="Verdana"/>
                        </a:rPr>
                        <a:t>i</a:t>
                      </a:r>
                      <a:r>
                        <a:rPr lang="en-GB" sz="1800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 bob tenant</a:t>
                      </a:r>
                      <a:endParaRPr lang="cy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Mae'r blaendal wedi'i rannu, felly caiff yr arian ei ddychwelyd i'r prif denant</a:t>
                      </a:r>
                      <a:endParaRPr lang="cy-GB" sz="1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5" name="Table 4"/>
          <p:cNvGraphicFramePr/>
          <p:nvPr>
            <p:extLst>
              <p:ext uri="{D42A27DB-BD31-4B8C-83A1-F6EECF244321}">
                <p14:modId xmlns:p14="http://schemas.microsoft.com/office/powerpoint/2010/main" val="2922971981"/>
              </p:ext>
            </p:extLst>
          </p:nvPr>
        </p:nvGraphicFramePr>
        <p:xfrm>
          <a:off x="4743932" y="2440271"/>
          <a:ext cx="3960000" cy="2788920"/>
        </p:xfrm>
        <a:graphic>
          <a:graphicData uri="http://schemas.openxmlformats.org/drawingml/2006/table">
            <a:tbl>
              <a:tblPr/>
              <a:tblGrid>
                <a:gridCol w="1980000"/>
                <a:gridCol w="1980000"/>
              </a:tblGrid>
              <a:tr h="411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900" b="1" strike="noStrike" dirty="0">
                          <a:solidFill>
                            <a:schemeClr val="tx1"/>
                          </a:solidFill>
                          <a:latin typeface="Verdana"/>
                        </a:rPr>
                        <a:t>Manteision</a:t>
                      </a:r>
                      <a:endParaRPr lang="cy-GB" sz="1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900" b="1" strike="noStrike" dirty="0">
                          <a:solidFill>
                            <a:schemeClr val="tx1"/>
                          </a:solidFill>
                          <a:latin typeface="Verdana"/>
                        </a:rPr>
                        <a:t>Anfanteision</a:t>
                      </a:r>
                      <a:endParaRPr lang="cy-GB" sz="1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28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Dim </a:t>
                      </a:r>
                      <a:r>
                        <a:rPr lang="en-GB" sz="1800" strike="noStrike" dirty="0" err="1">
                          <a:solidFill>
                            <a:srgbClr val="000000"/>
                          </a:solidFill>
                          <a:latin typeface="Verdana"/>
                        </a:rPr>
                        <a:t>dyletswydd</a:t>
                      </a:r>
                      <a:r>
                        <a:rPr lang="en-GB" sz="1800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 </a:t>
                      </a:r>
                      <a:r>
                        <a:rPr lang="en-GB" sz="1800" strike="noStrike" dirty="0" err="1">
                          <a:solidFill>
                            <a:srgbClr val="000000"/>
                          </a:solidFill>
                          <a:latin typeface="Verdana"/>
                        </a:rPr>
                        <a:t>i</a:t>
                      </a:r>
                      <a:r>
                        <a:rPr lang="en-GB" sz="1800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 </a:t>
                      </a:r>
                      <a:r>
                        <a:rPr lang="en-GB" sz="1800" strike="noStrike" dirty="0" err="1">
                          <a:solidFill>
                            <a:srgbClr val="000000"/>
                          </a:solidFill>
                          <a:latin typeface="Verdana"/>
                        </a:rPr>
                        <a:t>dalu</a:t>
                      </a:r>
                      <a:r>
                        <a:rPr lang="en-GB" sz="1800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 </a:t>
                      </a:r>
                      <a:r>
                        <a:rPr lang="en-GB" sz="1800" strike="noStrike" dirty="0" err="1">
                          <a:solidFill>
                            <a:srgbClr val="000000"/>
                          </a:solidFill>
                          <a:latin typeface="Verdana"/>
                        </a:rPr>
                        <a:t>os</a:t>
                      </a:r>
                      <a:r>
                        <a:rPr lang="en-GB" sz="1800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 </a:t>
                      </a:r>
                      <a:r>
                        <a:rPr lang="en-GB" sz="1800" strike="noStrike" dirty="0" err="1">
                          <a:solidFill>
                            <a:srgbClr val="000000"/>
                          </a:solidFill>
                          <a:latin typeface="Verdana"/>
                        </a:rPr>
                        <a:t>oes</a:t>
                      </a:r>
                      <a:r>
                        <a:rPr lang="en-GB" sz="1800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 </a:t>
                      </a:r>
                      <a:r>
                        <a:rPr lang="en-GB" sz="1800" strike="noStrike" dirty="0" err="1">
                          <a:solidFill>
                            <a:srgbClr val="000000"/>
                          </a:solidFill>
                          <a:latin typeface="Verdana"/>
                        </a:rPr>
                        <a:t>rhywun</a:t>
                      </a:r>
                      <a:r>
                        <a:rPr lang="en-GB" sz="1800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 </a:t>
                      </a:r>
                      <a:r>
                        <a:rPr lang="en-GB" sz="1800" strike="noStrike" dirty="0" err="1">
                          <a:solidFill>
                            <a:srgbClr val="000000"/>
                          </a:solidFill>
                          <a:latin typeface="Verdana"/>
                        </a:rPr>
                        <a:t>yn</a:t>
                      </a:r>
                      <a:r>
                        <a:rPr lang="en-GB" sz="1800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 </a:t>
                      </a:r>
                      <a:r>
                        <a:rPr lang="en-GB" sz="1800" strike="noStrike" dirty="0" err="1">
                          <a:solidFill>
                            <a:srgbClr val="000000"/>
                          </a:solidFill>
                          <a:latin typeface="Verdana"/>
                        </a:rPr>
                        <a:t>gadael</a:t>
                      </a:r>
                      <a:endParaRPr lang="cy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strike="noStrike" dirty="0" err="1">
                          <a:solidFill>
                            <a:srgbClr val="000000"/>
                          </a:solidFill>
                          <a:latin typeface="Verdana"/>
                        </a:rPr>
                        <a:t>Llai</a:t>
                      </a:r>
                      <a:r>
                        <a:rPr lang="en-GB" sz="1800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 o </a:t>
                      </a:r>
                      <a:r>
                        <a:rPr lang="en-GB" sz="1800" strike="noStrike" dirty="0" err="1">
                          <a:solidFill>
                            <a:srgbClr val="000000"/>
                          </a:solidFill>
                          <a:latin typeface="Verdana"/>
                        </a:rPr>
                        <a:t>reolaeth</a:t>
                      </a:r>
                      <a:r>
                        <a:rPr lang="en-GB" sz="1800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 </a:t>
                      </a:r>
                      <a:r>
                        <a:rPr lang="en-GB" sz="1800" strike="noStrike" dirty="0" err="1">
                          <a:solidFill>
                            <a:srgbClr val="000000"/>
                          </a:solidFill>
                          <a:latin typeface="Verdana"/>
                        </a:rPr>
                        <a:t>dros</a:t>
                      </a:r>
                      <a:r>
                        <a:rPr lang="en-GB" sz="1800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 </a:t>
                      </a:r>
                      <a:r>
                        <a:rPr lang="en-GB" sz="1800" strike="noStrike" dirty="0" err="1">
                          <a:solidFill>
                            <a:srgbClr val="000000"/>
                          </a:solidFill>
                          <a:latin typeface="Verdana"/>
                        </a:rPr>
                        <a:t>bwy</a:t>
                      </a:r>
                      <a:r>
                        <a:rPr lang="en-GB" sz="1800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 </a:t>
                      </a:r>
                      <a:r>
                        <a:rPr lang="en-GB" sz="1800" strike="noStrike" dirty="0" err="1">
                          <a:solidFill>
                            <a:srgbClr val="000000"/>
                          </a:solidFill>
                          <a:latin typeface="Verdana"/>
                        </a:rPr>
                        <a:t>sy'n</a:t>
                      </a:r>
                      <a:r>
                        <a:rPr lang="en-GB" sz="1800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 </a:t>
                      </a:r>
                      <a:r>
                        <a:rPr lang="en-GB" sz="1800" strike="noStrike" dirty="0" err="1">
                          <a:solidFill>
                            <a:srgbClr val="000000"/>
                          </a:solidFill>
                          <a:latin typeface="Verdana"/>
                        </a:rPr>
                        <a:t>symud</a:t>
                      </a:r>
                      <a:r>
                        <a:rPr lang="en-GB" sz="1800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 </a:t>
                      </a:r>
                      <a:r>
                        <a:rPr lang="en-GB" sz="1800" strike="noStrike" dirty="0" err="1">
                          <a:solidFill>
                            <a:srgbClr val="000000"/>
                          </a:solidFill>
                          <a:latin typeface="Verdana"/>
                        </a:rPr>
                        <a:t>i</a:t>
                      </a:r>
                      <a:r>
                        <a:rPr lang="en-GB" sz="1800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 </a:t>
                      </a:r>
                      <a:r>
                        <a:rPr lang="en-GB" sz="1800" strike="noStrike" dirty="0" err="1">
                          <a:solidFill>
                            <a:srgbClr val="000000"/>
                          </a:solidFill>
                          <a:latin typeface="Verdana"/>
                        </a:rPr>
                        <a:t>mewn</a:t>
                      </a:r>
                      <a:r>
                        <a:rPr lang="en-GB" sz="1800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 </a:t>
                      </a:r>
                      <a:r>
                        <a:rPr lang="en-GB" sz="1800" strike="noStrike" dirty="0" err="1">
                          <a:solidFill>
                            <a:srgbClr val="000000"/>
                          </a:solidFill>
                          <a:latin typeface="Verdana"/>
                        </a:rPr>
                        <a:t>os</a:t>
                      </a:r>
                      <a:r>
                        <a:rPr lang="en-GB" sz="1800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 </a:t>
                      </a:r>
                      <a:r>
                        <a:rPr lang="en-GB" sz="1800" strike="noStrike" dirty="0" err="1">
                          <a:solidFill>
                            <a:srgbClr val="000000"/>
                          </a:solidFill>
                          <a:latin typeface="Verdana"/>
                        </a:rPr>
                        <a:t>oes</a:t>
                      </a:r>
                      <a:r>
                        <a:rPr lang="en-GB" sz="1800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 tenant </a:t>
                      </a:r>
                      <a:r>
                        <a:rPr lang="en-GB" sz="1800" strike="noStrike" dirty="0" err="1">
                          <a:solidFill>
                            <a:srgbClr val="000000"/>
                          </a:solidFill>
                          <a:latin typeface="Verdana"/>
                        </a:rPr>
                        <a:t>yn</a:t>
                      </a:r>
                      <a:r>
                        <a:rPr lang="en-GB" sz="1800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 </a:t>
                      </a:r>
                      <a:r>
                        <a:rPr lang="en-GB" sz="1800" strike="noStrike" dirty="0" err="1">
                          <a:solidFill>
                            <a:srgbClr val="000000"/>
                          </a:solidFill>
                          <a:latin typeface="Verdana"/>
                        </a:rPr>
                        <a:t>gadael</a:t>
                      </a:r>
                      <a:endParaRPr lang="cy-GB" sz="1800" dirty="0"/>
                    </a:p>
                  </a:txBody>
                  <a:tcPr/>
                </a:tc>
              </a:tr>
              <a:tr h="58284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Mwy o weinyddiaeth i bob tenant</a:t>
                      </a:r>
                      <a:endParaRPr lang="cy-GB" sz="1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Content Placeholder 5"/>
          <p:cNvPicPr/>
          <p:nvPr/>
        </p:nvPicPr>
        <p:blipFill>
          <a:blip r:embed="rId2"/>
          <a:stretch/>
        </p:blipFill>
        <p:spPr>
          <a:xfrm>
            <a:off x="6876360" y="5223960"/>
            <a:ext cx="2071080" cy="1426320"/>
          </a:xfrm>
          <a:prstGeom prst="rect">
            <a:avLst/>
          </a:prstGeom>
          <a:ln>
            <a:noFill/>
          </a:ln>
        </p:spPr>
      </p:pic>
      <p:sp>
        <p:nvSpPr>
          <p:cNvPr id="77" name="TextShape 1"/>
          <p:cNvSpPr txBox="1"/>
          <p:nvPr/>
        </p:nvSpPr>
        <p:spPr>
          <a:xfrm>
            <a:off x="1155600" y="56268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Verdana"/>
              </a:rPr>
              <a:t>Arwyddo cytundeb: Gwarantwyr</a:t>
            </a:r>
            <a:endParaRPr lang="cy-GB"/>
          </a:p>
        </p:txBody>
      </p:sp>
      <p:sp>
        <p:nvSpPr>
          <p:cNvPr id="78" name="TextShape 2"/>
          <p:cNvSpPr txBox="1"/>
          <p:nvPr/>
        </p:nvSpPr>
        <p:spPr>
          <a:xfrm>
            <a:off x="467640" y="1628640"/>
            <a:ext cx="7992360" cy="1079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trike="noStrike" dirty="0">
                <a:solidFill>
                  <a:srgbClr val="000000"/>
                </a:solidFill>
                <a:latin typeface="Verdana"/>
              </a:rPr>
              <a:t>Gwarantwr yw rhywun y gall eich landlord fynd ar ei ôl am rent a chostau eraill os nad ydych chi'n talu eich rhent</a:t>
            </a:r>
            <a:endParaRPr lang="cy-GB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trike="noStrike" dirty="0">
                <a:solidFill>
                  <a:srgbClr val="000000"/>
                </a:solidFill>
                <a:latin typeface="Verdana"/>
              </a:rPr>
              <a:t>Os ydych chi'n arwyddo cytundeb ar y cyd, a'ch bod chi angen gwarantwr:</a:t>
            </a:r>
            <a:endParaRPr lang="cy-GB" dirty="0"/>
          </a:p>
          <a:p>
            <a:pPr lvl="1">
              <a:buFont typeface="StarSymbol"/>
              <a:buChar char="-"/>
            </a:pPr>
            <a:r>
              <a:rPr lang="en-GB" strike="noStrike" dirty="0">
                <a:solidFill>
                  <a:srgbClr val="000000"/>
                </a:solidFill>
                <a:latin typeface="Verdana"/>
              </a:rPr>
              <a:t>Peidiwch ag arwyddo cytundeb nes bod nhw wedi ei weld, ynghyd â'r </a:t>
            </a:r>
            <a:r>
              <a:rPr lang="en-GB" b="1" strike="noStrike" dirty="0">
                <a:solidFill>
                  <a:srgbClr val="000000"/>
                </a:solidFill>
                <a:latin typeface="Verdana"/>
              </a:rPr>
              <a:t>ffurflen gwarantwr </a:t>
            </a:r>
            <a:r>
              <a:rPr lang="en-GB" strike="noStrike" dirty="0">
                <a:solidFill>
                  <a:srgbClr val="000000"/>
                </a:solidFill>
                <a:latin typeface="Verdana"/>
              </a:rPr>
              <a:t>y bydd gofyn iddynt ei harwyddo</a:t>
            </a:r>
            <a:endParaRPr lang="cy-GB" dirty="0"/>
          </a:p>
          <a:p>
            <a:pPr lvl="1">
              <a:buFont typeface="StarSymbol"/>
              <a:buChar char="-"/>
            </a:pPr>
            <a:r>
              <a:rPr lang="en-GB" strike="noStrike" dirty="0">
                <a:solidFill>
                  <a:srgbClr val="000000"/>
                </a:solidFill>
                <a:latin typeface="Verdana"/>
              </a:rPr>
              <a:t>Gwnewch yn sicr bod y ffurflen yn </a:t>
            </a:r>
            <a:r>
              <a:rPr lang="en-GB" b="1" strike="noStrike" dirty="0">
                <a:solidFill>
                  <a:srgbClr val="000000"/>
                </a:solidFill>
                <a:latin typeface="Verdana"/>
              </a:rPr>
              <a:t>cyfyngu ar eu cyfrifoldeb</a:t>
            </a:r>
            <a:r>
              <a:rPr lang="en-US" b="1" strike="noStrike" dirty="0">
                <a:solidFill>
                  <a:srgbClr val="000000"/>
                </a:solidFill>
                <a:latin typeface="Verdana"/>
              </a:rPr>
              <a:t>	</a:t>
            </a:r>
            <a:endParaRPr lang="cy-GB" dirty="0"/>
          </a:p>
          <a:p>
            <a:pPr lvl="1">
              <a:buFont typeface="StarSymbol"/>
              <a:buChar char="-"/>
            </a:pPr>
            <a:r>
              <a:rPr lang="en-GB" strike="noStrike" dirty="0" smtClean="0">
                <a:solidFill>
                  <a:srgbClr val="000000"/>
                </a:solidFill>
                <a:latin typeface="Verdana"/>
              </a:rPr>
              <a:t>Gallwch fwrw golwg ar enghraifft o ffurflen gwarantwr ar </a:t>
            </a:r>
            <a:r>
              <a:rPr lang="en-GB" i="1" strike="noStrike" dirty="0">
                <a:solidFill>
                  <a:srgbClr val="000000"/>
                </a:solidFill>
                <a:latin typeface="Verdana"/>
              </a:rPr>
              <a:t>Hyb Barod i Rentu</a:t>
            </a:r>
            <a:endParaRPr lang="cy-GB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trike="noStrike" dirty="0">
                <a:solidFill>
                  <a:srgbClr val="000000"/>
                </a:solidFill>
                <a:latin typeface="Verdana"/>
              </a:rPr>
              <a:t>Os ydych chi angen gwarantwr a does gennych chi ddim un, ceisiwch gyd-drafod â'ch landlord </a:t>
            </a:r>
            <a:endParaRPr lang="cy-GB" strike="noStrike" dirty="0" smtClean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>
              <a:lnSpc>
                <a:spcPct val="100000"/>
              </a:lnSpc>
            </a:pPr>
            <a:r>
              <a:rPr dirty="0" smtClean="0"/>
              <a:t>    </a:t>
            </a:r>
            <a:r>
              <a:rPr lang="en-GB" strike="noStrike" dirty="0" smtClean="0">
                <a:solidFill>
                  <a:srgbClr val="000000"/>
                </a:solidFill>
                <a:latin typeface="Verdana"/>
              </a:rPr>
              <a:t>neu siaradwch â'ch UM</a:t>
            </a:r>
            <a:endParaRPr lang="cy-GB" dirty="0"/>
          </a:p>
          <a:p>
            <a:pPr>
              <a:lnSpc>
                <a:spcPct val="100000"/>
              </a:lnSpc>
            </a:pPr>
            <a:endParaRPr lang="cy-GB" dirty="0"/>
          </a:p>
          <a:p>
            <a:pPr algn="ctr">
              <a:lnSpc>
                <a:spcPct val="100000"/>
              </a:lnSpc>
            </a:pPr>
            <a:endParaRPr lang="cy-GB" dirty="0"/>
          </a:p>
        </p:txBody>
      </p:sp>
      <p:pic>
        <p:nvPicPr>
          <p:cNvPr id="79" name="Picture 6"/>
          <p:cNvPicPr/>
          <p:nvPr/>
        </p:nvPicPr>
        <p:blipFill>
          <a:blip r:embed="rId3"/>
          <a:stretch/>
        </p:blipFill>
        <p:spPr>
          <a:xfrm>
            <a:off x="5234040" y="5882040"/>
            <a:ext cx="1209960" cy="80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876</Words>
  <Application>Microsoft Office PowerPoint</Application>
  <PresentationFormat>On-screen Show (4:3)</PresentationFormat>
  <Paragraphs>124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ＭＳ Ｐゴシック</vt:lpstr>
      <vt:lpstr>Arial</vt:lpstr>
      <vt:lpstr>DejaVu Sans</vt:lpstr>
      <vt:lpstr>StarSymbol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Rhys Owain Jones</cp:lastModifiedBy>
  <cp:revision>6</cp:revision>
  <dcterms:modified xsi:type="dcterms:W3CDTF">2016-08-30T15:02:55Z</dcterms:modified>
</cp:coreProperties>
</file>