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9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17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3483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72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63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9222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7680" cy="467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0008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06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08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6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81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18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9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93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300240" y="240912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</a:rPr>
              <a:t>Barod i Rentu: Datrys problemau sy'n perthyn i Denantiaeth</a:t>
            </a:r>
          </a:p>
          <a:p>
            <a:pPr algn="ctr">
              <a:lnSpc>
                <a:spcPct val="100000"/>
              </a:lnSpc>
            </a:pPr>
            <a:r>
              <a:rPr lang="en-GB" sz="2400" dirty="0" smtClean="0">
                <a:solidFill>
                  <a:srgbClr val="00AEC7"/>
                </a:solidFill>
                <a:latin typeface="Verdana"/>
              </a:rPr>
              <a:t>(Lloegr a Chymru)</a:t>
            </a:r>
            <a:endParaRPr lang="cy-GB" sz="2400" dirty="0"/>
          </a:p>
        </p:txBody>
      </p:sp>
      <p:sp>
        <p:nvSpPr>
          <p:cNvPr id="41" name="CustomShape 4"/>
          <p:cNvSpPr/>
          <p:nvPr/>
        </p:nvSpPr>
        <p:spPr>
          <a:xfrm>
            <a:off x="300240" y="389916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Hyfforddiant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ar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gyfer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myfyrwyr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sy'n</a:t>
            </a:r>
            <a:r>
              <a:rPr lang="en-GB" sz="2400" strike="noStrike" dirty="0">
                <a:solidFill>
                  <a:srgbClr val="00677F"/>
                </a:solidFill>
                <a:latin typeface="Verdana"/>
              </a:rPr>
              <a:t> </a:t>
            </a:r>
            <a:r>
              <a:rPr lang="en-GB" sz="2400" strike="noStrike" dirty="0" err="1">
                <a:solidFill>
                  <a:srgbClr val="00677F"/>
                </a:solidFill>
                <a:latin typeface="Verdana"/>
              </a:rPr>
              <a:t>rhentu</a:t>
            </a:r>
            <a:endParaRPr lang="cy-GB" dirty="0"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471960" y="531222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Sefyllfaoedd: Blaendaliadau Blêr</a:t>
            </a:r>
            <a:endParaRPr lang="cy-GB"/>
          </a:p>
        </p:txBody>
      </p:sp>
      <p:sp>
        <p:nvSpPr>
          <p:cNvPr id="80" name="TextShape 2"/>
          <p:cNvSpPr txBox="1"/>
          <p:nvPr/>
        </p:nvSpPr>
        <p:spPr>
          <a:xfrm>
            <a:off x="467640" y="1751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Y camau nesaf:</a:t>
            </a:r>
            <a:endParaRPr lang="cy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Cynnig paentio'r ystafell eich hun</a:t>
            </a:r>
            <a:endParaRPr lang="cy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Defnyddio proses amgen y Cynllun Gwarchod Blaendal ar gyfer Datrys Anghydfod, o fewn 3 mis o ddiwedd y cytundeb (os yw'r naill ochr a'r llall yn cytuno) i herio cost trwsio'r marc llosg a phaentio'r ystafell</a:t>
            </a:r>
            <a:endParaRPr lang="cy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y-GB"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</a:rPr>
              <a:t>Gallwch atal hyn drwy:</a:t>
            </a:r>
            <a:endParaRPr lang="cy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Mynnu fod gennych chi restr eiddo neu lunio un eich hun, gan hefyd dynnu lluniau</a:t>
            </a:r>
            <a:endParaRPr lang="cy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Cyfathrebu'n well â chyd-letywyr ynglŷn â'ch disgwyliadau</a:t>
            </a:r>
            <a:endParaRPr lang="cy-GB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</a:rPr>
              <a:t>Arwyddo cytundebau unigol</a:t>
            </a:r>
            <a:endParaRPr lang="cy-GB" sz="2000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8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543960" y="5097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Hintiau Handi ar Denantiaeth</a:t>
            </a:r>
            <a:endParaRPr lang="cy-GB"/>
          </a:p>
        </p:txBody>
      </p:sp>
      <p:sp>
        <p:nvSpPr>
          <p:cNvPr id="84" name="TextShape 2"/>
          <p:cNvSpPr txBox="1"/>
          <p:nvPr/>
        </p:nvSpPr>
        <p:spPr>
          <a:xfrm>
            <a:off x="539640" y="23270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</a:rPr>
              <a:t>Fideo Hintiau Handi ar Denantiaeth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</a:rPr>
              <a:t>Lawrlwythwch o:</a:t>
            </a:r>
            <a:endParaRPr lang="cy-GB"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</a:rPr>
              <a:t>http://beta.nusconnect.org.uk/resources/ready-to-rent-tenancy-tips-video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</a:rPr>
              <a:t>Gwyliwch ar-lein yn: </a:t>
            </a:r>
            <a:endParaRPr lang="cy-GB"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</a:rPr>
              <a:t>https://www.youtube.com/watch?v=Rlcciluo7b4&amp;feature=youtu.be</a:t>
            </a:r>
            <a:endParaRPr lang="cy-GB"/>
          </a:p>
          <a:p>
            <a:pPr algn="ctr">
              <a:lnSpc>
                <a:spcPct val="100000"/>
              </a:lnSpc>
            </a:pPr>
            <a:endParaRPr lang="cy-GB"/>
          </a:p>
        </p:txBody>
      </p:sp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8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</a:rPr>
              <a:t>Llinell sbectrwm</a:t>
            </a:r>
            <a:endParaRPr lang="cy-GB"/>
          </a:p>
        </p:txBody>
      </p:sp>
      <p:pic>
        <p:nvPicPr>
          <p:cNvPr id="9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9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0600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</a:rPr>
              <a:t>Beth sydd nesaf?</a:t>
            </a:r>
            <a:endParaRPr lang="cy-GB">
              <a:solidFill>
                <a:prstClr val="black"/>
              </a:solidFill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90500" y="177102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</a:rPr>
              <a:t> Ewch i hyb 'Barod i Rentu' am adnoddau pellach: </a:t>
            </a:r>
            <a:r>
              <a:rPr lang="en-GB" sz="2600" b="1" dirty="0">
                <a:solidFill>
                  <a:srgbClr val="000000"/>
                </a:solidFill>
                <a:latin typeface="Verdana"/>
              </a:rPr>
              <a:t>readytorent.nus.org.uk</a:t>
            </a:r>
            <a:endParaRPr lang="cy-GB" sz="2800" dirty="0">
              <a:solidFill>
                <a:prstClr val="black"/>
              </a:solidFill>
            </a:endParaRPr>
          </a:p>
          <a:p>
            <a:pPr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</a:rPr>
              <a:t> Ymunwch â ni mewn gweithdai eraill 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Chwilio am dŷ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Arwyddo cytundeb</a:t>
            </a:r>
            <a:endParaRPr lang="cy-GB" sz="260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</a:rPr>
              <a:t>Datrys problemau sy'n perthyn i denantiaethau</a:t>
            </a:r>
          </a:p>
          <a:p>
            <a:r>
              <a:rPr lang="en-GB" sz="2600" dirty="0">
                <a:solidFill>
                  <a:srgbClr val="000000"/>
                </a:solidFill>
                <a:latin typeface="Verdana"/>
              </a:rPr>
              <a:t>3. Ewch ati i drefnu gyda rhentwyr eraill</a:t>
            </a:r>
            <a:endParaRPr lang="cy-GB" sz="2800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</p:txBody>
      </p:sp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589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1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</a:rPr>
              <a:t>Sefyllfa rhentu myfyrwyr yn y DU</a:t>
            </a:r>
            <a:endParaRPr lang="cy-GB">
              <a:solidFill>
                <a:prstClr val="black"/>
              </a:solidFill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39640" y="1556640"/>
            <a:ext cx="799200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Canfu ymchwil gan UCM y canlynol:</a:t>
            </a:r>
            <a:endParaRPr lang="cy-GB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/>
              </a:rPr>
              <a:t>Mae llai na hanner myfyrwyr yn teimlo eu bod yn gwybod beth yw eu hawliau</a:t>
            </a:r>
            <a:endParaRPr lang="cy-GB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/>
              </a:rPr>
              <a:t>Mae dwy-ran-o-dair o fyfyrwyr yn teimlo nad ydynt yn cael digon o gymorth wrth fynd ati i rentu</a:t>
            </a:r>
            <a:endParaRPr lang="cy-GB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/>
              </a:rPr>
              <a:t>Mae chwarter myfyrwyr yn teimlo'n "anfodlon" neu'n "anfodlon iawn" â'r modd y caiff eu cartrefi eu rheoli</a:t>
            </a:r>
            <a:endParaRPr lang="cy-GB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Verdana"/>
              </a:rPr>
              <a:t>Mae 76% o'r rheiny a gafodd arian wedi ei ddal yn ôl o'u blaendal yn meddwl fod hynny'n annheg; serch hynny dim ond 16% a lwyddodd i herio'r taliadau hyn</a:t>
            </a:r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Adroddiad UCM: Cartrefi Addas ar gyfer Astudio (2014)</a:t>
            </a:r>
            <a:endParaRPr lang="cy-GB" dirty="0">
              <a:solidFill>
                <a:prstClr val="black"/>
              </a:solidFill>
            </a:endParaRPr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520" cy="762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431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3200">
                <a:solidFill>
                  <a:srgbClr val="FFFFFF"/>
                </a:solidFill>
                <a:latin typeface="Verdana"/>
              </a:rPr>
              <a:t>Nodau ac amcanion y gweithdy</a:t>
            </a:r>
            <a:endParaRPr lang="cy-GB">
              <a:solidFill>
                <a:prstClr val="black"/>
              </a:solidFill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cy-GB" sz="2200" b="1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r>
              <a:rPr lang="en-GB" sz="2400" b="1" dirty="0" smtClean="0">
                <a:solidFill>
                  <a:srgbClr val="000000"/>
                </a:solidFill>
                <a:latin typeface="Verdana"/>
              </a:rPr>
              <a:t>Amcan: Eich darparu â'r sgiliau, yr wybodaeth a'r hyder sydd eu hangen arnoch i gael profiad da mewn tŷ ar rent</a:t>
            </a:r>
            <a:endParaRPr lang="cy-GB" sz="2400" dirty="0">
              <a:solidFill>
                <a:prstClr val="black"/>
              </a:solidFill>
            </a:endParaRPr>
          </a:p>
          <a:p>
            <a:endParaRPr lang="cy-GB"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  <a:latin typeface="Verdana"/>
              </a:rPr>
              <a:t>Yn ystod y cwrs, byddwn yn rhoi sylw penodol i'ch 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hawliau fel tenant a sut i'w gweithredu pan fo problemau'n codi.</a:t>
            </a:r>
            <a:endParaRPr lang="cy-GB" sz="2400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  <a:p>
            <a:endParaRPr lang="cy-GB" dirty="0">
              <a:solidFill>
                <a:prstClr val="black"/>
              </a:solidFill>
            </a:endParaRPr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3427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</a:rPr>
              <a:t>Canolbwynt y gweithdy</a:t>
            </a:r>
            <a:endParaRPr lang="cy-GB"/>
          </a:p>
        </p:txBody>
      </p:sp>
      <p:sp>
        <p:nvSpPr>
          <p:cNvPr id="54" name="TextShape 2"/>
          <p:cNvSpPr txBox="1"/>
          <p:nvPr/>
        </p:nvSpPr>
        <p:spPr>
          <a:xfrm>
            <a:off x="541800" y="2061000"/>
            <a:ext cx="7992360" cy="3859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</a:rPr>
              <a:t>Mae'r hyfforddiant hwn yn rhoi sylw penodol i'ch hawliau dan </a:t>
            </a:r>
            <a:r>
              <a:rPr lang="en-GB" sz="2400" b="1" strike="noStrike">
                <a:solidFill>
                  <a:srgbClr val="000000"/>
                </a:solidFill>
                <a:latin typeface="Verdana"/>
              </a:rPr>
              <a:t>Denantiaeth Fyrddaliol Sicr</a:t>
            </a:r>
            <a:endParaRPr lang="cy-GB"/>
          </a:p>
          <a:p>
            <a:pPr>
              <a:lnSpc>
                <a:spcPct val="100000"/>
              </a:lnSpc>
            </a:pPr>
            <a:endParaRPr lang="cy-GB"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</a:rPr>
              <a:t>Defnyddiwch Wirydd Tenantiaeth Shelter yn </a:t>
            </a:r>
            <a:r>
              <a:rPr lang="en-GB" sz="2400" b="1" strike="noStrike">
                <a:solidFill>
                  <a:srgbClr val="000000"/>
                </a:solidFill>
                <a:latin typeface="Verdana"/>
              </a:rPr>
              <a:t>shelter.org.uk</a:t>
            </a:r>
            <a:r>
              <a:rPr lang="en-GB" sz="2400" strike="noStrike">
                <a:solidFill>
                  <a:srgbClr val="000000"/>
                </a:solidFill>
                <a:latin typeface="Verdana"/>
              </a:rPr>
              <a:t> i weld beth sydd ar gael i chi</a:t>
            </a:r>
            <a:endParaRPr lang="cy-GB"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39640" y="2118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</a:rPr>
              <a:t>Datrys Problemau Tenantiaeth</a:t>
            </a:r>
            <a:endParaRPr lang="cy-GB"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486463" y="548119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Sefyllfaoedd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: Set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Arfau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Tenantiaeth</a:t>
            </a:r>
            <a:endParaRPr lang="cy-GB" dirty="0"/>
          </a:p>
        </p:txBody>
      </p:sp>
      <p:pic>
        <p:nvPicPr>
          <p:cNvPr id="63" name="Picture 6"/>
          <p:cNvPicPr/>
          <p:nvPr/>
        </p:nvPicPr>
        <p:blipFill>
          <a:blip r:embed="rId2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pic>
        <p:nvPicPr>
          <p:cNvPr id="65" name="Content Placeholder 5"/>
          <p:cNvPicPr/>
          <p:nvPr/>
        </p:nvPicPr>
        <p:blipFill>
          <a:blip r:embed="rId3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32579"/>
              </p:ext>
            </p:extLst>
          </p:nvPr>
        </p:nvGraphicFramePr>
        <p:xfrm>
          <a:off x="305459" y="1604963"/>
          <a:ext cx="8563119" cy="3988473"/>
        </p:xfrm>
        <a:graphic>
          <a:graphicData uri="http://schemas.openxmlformats.org/drawingml/2006/table">
            <a:tbl>
              <a:tblPr/>
              <a:tblGrid>
                <a:gridCol w="4668739"/>
                <a:gridCol w="3894380"/>
              </a:tblGrid>
              <a:tr h="369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Mudiadau</a:t>
                      </a:r>
                      <a:endParaRPr lang="cy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Dogfennau</a:t>
                      </a:r>
                      <a:endParaRPr lang="cy-GB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Adran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Iechyd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yr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Amgylchedd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y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cyngor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lleol</a:t>
                      </a:r>
                      <a:endParaRPr lang="cy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Restr wirio chwilio am dŷ UCM</a:t>
                      </a:r>
                      <a:endParaRPr lang="cy-GB" sz="16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Canolfan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Gynghori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Undeb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y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Myfyrwyr</a:t>
                      </a:r>
                      <a:endParaRPr lang="cy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Adnodd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UCM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ar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arwyddo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cytundebau</a:t>
                      </a:r>
                      <a:endParaRPr lang="cy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Cynllun achrediad landlord/asiant gosod eiddo</a:t>
                      </a:r>
                      <a:endParaRPr lang="cy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Rhestr eiddo</a:t>
                      </a:r>
                      <a:endParaRPr lang="cy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Proses Amgen ar gyfer Datrys Anghydfod y Cynllun Blaendal</a:t>
                      </a:r>
                      <a:endParaRPr lang="cy-GB" sz="16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Cytundebau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Tenantiaeth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Unigol</a:t>
                      </a:r>
                      <a:endParaRPr lang="cy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Ffurflen gwarantwr â chyfrifoldeb cyfyngedig</a:t>
                      </a:r>
                      <a:endParaRPr lang="cy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768" marR="87768" marT="43884" marB="438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12875" y="1604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521262" y="517131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Sefyllfaoedd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: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Gwarantwyr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Gwych</a:t>
            </a:r>
            <a:endParaRPr lang="cy-GB" dirty="0"/>
          </a:p>
        </p:txBody>
      </p:sp>
      <p:sp>
        <p:nvSpPr>
          <p:cNvPr id="68" name="TextShape 2"/>
          <p:cNvSpPr txBox="1"/>
          <p:nvPr/>
        </p:nvSpPr>
        <p:spPr>
          <a:xfrm>
            <a:off x="611640" y="15948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900" b="1" strike="noStrike" dirty="0" smtClean="0">
                <a:solidFill>
                  <a:srgbClr val="000000"/>
                </a:solidFill>
                <a:latin typeface="Verdana"/>
              </a:rPr>
              <a:t>Y camau nesaf:</a:t>
            </a:r>
            <a:endParaRPr lang="cy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strike="noStrike" dirty="0">
                <a:solidFill>
                  <a:srgbClr val="000000"/>
                </a:solidFill>
                <a:latin typeface="Verdana"/>
              </a:rPr>
              <a:t>Ceisio cyd-drafod â'r landlord a chyn gyd-letywr ynglŷn ag ad-daliadau</a:t>
            </a:r>
            <a:endParaRPr lang="cy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strike="noStrike" dirty="0">
                <a:solidFill>
                  <a:srgbClr val="000000"/>
                </a:solidFill>
                <a:latin typeface="Verdana"/>
              </a:rPr>
              <a:t>Dal ati i chwilio am gyd-letywr newydd</a:t>
            </a:r>
            <a:endParaRPr lang="cy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strike="noStrike" dirty="0">
                <a:solidFill>
                  <a:srgbClr val="000000"/>
                </a:solidFill>
                <a:latin typeface="Verdana"/>
              </a:rPr>
              <a:t>Ymweld â Chanolfan Gynghori Undeb y Myfyrwyr</a:t>
            </a:r>
            <a:endParaRPr lang="cy-GB" sz="1900" dirty="0"/>
          </a:p>
          <a:p>
            <a:pPr>
              <a:lnSpc>
                <a:spcPct val="100000"/>
              </a:lnSpc>
            </a:pPr>
            <a:r>
              <a:rPr lang="en-GB" sz="1900" b="1" strike="noStrike" dirty="0" smtClean="0">
                <a:solidFill>
                  <a:srgbClr val="000000"/>
                </a:solidFill>
                <a:latin typeface="Verdana"/>
              </a:rPr>
              <a:t>Gallwch atal hyn drwy:</a:t>
            </a:r>
            <a:endParaRPr lang="cy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strike="noStrike" dirty="0">
                <a:solidFill>
                  <a:srgbClr val="000000"/>
                </a:solidFill>
                <a:latin typeface="Verdana"/>
              </a:rPr>
              <a:t>Osgoi chwilio am dŷ'n rhy gynnar</a:t>
            </a:r>
            <a:endParaRPr lang="cy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strike="noStrike" dirty="0">
                <a:solidFill>
                  <a:srgbClr val="000000"/>
                </a:solidFill>
                <a:latin typeface="Verdana"/>
              </a:rPr>
              <a:t>Sicrhau bod Canolfan Gynghori Undeb y Myfyrwyr yn gwirio eich cytundeb a'ch ffurflen gwarantwr</a:t>
            </a:r>
            <a:endParaRPr lang="cy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strike="noStrike" dirty="0">
                <a:solidFill>
                  <a:srgbClr val="000000"/>
                </a:solidFill>
                <a:latin typeface="Verdana"/>
              </a:rPr>
              <a:t>Cyfyngu cyfrifoldeb eich gwarantwr i'ch cyfran chi o'r rhent ac unrhyw gostau trwsio</a:t>
            </a:r>
            <a:endParaRPr lang="cy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strike="noStrike" dirty="0">
                <a:solidFill>
                  <a:srgbClr val="000000"/>
                </a:solidFill>
                <a:latin typeface="Verdana"/>
              </a:rPr>
              <a:t>Cyfathrebu'n rheolaidd â'ch cyd-letywyr</a:t>
            </a:r>
            <a:endParaRPr lang="cy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strike="noStrike" dirty="0">
                <a:solidFill>
                  <a:srgbClr val="000000"/>
                </a:solidFill>
                <a:latin typeface="Verdana"/>
              </a:rPr>
              <a:t>Arwyddo cytundebau tenantiaeth unigol o bosib</a:t>
            </a:r>
            <a:endParaRPr lang="cy-GB" sz="1900" dirty="0"/>
          </a:p>
          <a:p>
            <a:pPr>
              <a:lnSpc>
                <a:spcPct val="100000"/>
              </a:lnSpc>
            </a:pPr>
            <a:endParaRPr lang="cy-GB" sz="1900"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467640" y="5490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Sefyllfaoedd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: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Cymdogion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Cydwybodol</a:t>
            </a:r>
            <a:endParaRPr lang="cy-GB" dirty="0"/>
          </a:p>
        </p:txBody>
      </p:sp>
      <p:sp>
        <p:nvSpPr>
          <p:cNvPr id="72" name="TextShape 2"/>
          <p:cNvSpPr txBox="1"/>
          <p:nvPr/>
        </p:nvSpPr>
        <p:spPr>
          <a:xfrm>
            <a:off x="467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760" b="1" strike="noStrike" dirty="0">
                <a:solidFill>
                  <a:srgbClr val="000000"/>
                </a:solidFill>
                <a:latin typeface="Verdana"/>
              </a:rPr>
              <a:t>Y camau nesaf:</a:t>
            </a:r>
            <a:endParaRPr lang="cy-GB" sz="176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60" strike="noStrike" dirty="0">
                <a:solidFill>
                  <a:srgbClr val="000000"/>
                </a:solidFill>
                <a:latin typeface="Verdana"/>
              </a:rPr>
              <a:t>Siarad â'ch cymdogion i ymddiheuro, a siarad â'ch cyd-letywyr ynglŷn â rheoli lefel y sŵn yn y dyfodol</a:t>
            </a:r>
            <a:endParaRPr lang="cy-GB" sz="176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60" strike="noStrike" dirty="0">
                <a:solidFill>
                  <a:srgbClr val="000000"/>
                </a:solidFill>
                <a:latin typeface="Verdana"/>
              </a:rPr>
              <a:t>Darllenwch eich cytundeb tenantiaeth i wybod beth yw eich hawliau a'ch cyfrifoldebau: dan TFS, ni all eich landlord eich bwrw allan heb orchymyn llys, ond gallwch fod yn mynd yn groes i'ch cytundeb drwy beri nwisans i'ch cymdogion</a:t>
            </a:r>
            <a:endParaRPr lang="cy-GB" sz="1760" dirty="0"/>
          </a:p>
          <a:p>
            <a:pPr>
              <a:lnSpc>
                <a:spcPct val="100000"/>
              </a:lnSpc>
            </a:pPr>
            <a:r>
              <a:rPr lang="en-GB" sz="1760" b="1" strike="noStrike" dirty="0">
                <a:solidFill>
                  <a:srgbClr val="000000"/>
                </a:solidFill>
                <a:latin typeface="Verdana"/>
              </a:rPr>
              <a:t>Gallwch atal hyn drwy:</a:t>
            </a:r>
            <a:endParaRPr lang="cy-GB" sz="176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60" strike="noStrike" dirty="0">
                <a:solidFill>
                  <a:srgbClr val="000000"/>
                </a:solidFill>
                <a:latin typeface="Verdana"/>
              </a:rPr>
              <a:t>Dewis cyd-letywyr yn ofalus a bod yn eglur ynglŷn â disgwyliadau</a:t>
            </a:r>
            <a:endParaRPr lang="cy-GB" sz="176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60" strike="noStrike" dirty="0">
                <a:solidFill>
                  <a:srgbClr val="000000"/>
                </a:solidFill>
                <a:latin typeface="Verdana"/>
              </a:rPr>
              <a:t>Mynd ati i gyflwyno eich hun i'ch cymdogion a dweud wrthynt os ydych chi'n cynnal parti</a:t>
            </a:r>
            <a:endParaRPr lang="cy-GB" sz="176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60" strike="noStrike" dirty="0">
                <a:solidFill>
                  <a:srgbClr val="000000"/>
                </a:solidFill>
                <a:latin typeface="Verdana"/>
              </a:rPr>
              <a:t>Mynnu fod eich landlord ag achrediad</a:t>
            </a:r>
            <a:endParaRPr lang="cy-GB" sz="176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760" strike="noStrike" dirty="0">
                <a:solidFill>
                  <a:srgbClr val="000000"/>
                </a:solidFill>
                <a:latin typeface="Verdana"/>
              </a:rPr>
              <a:t>Gwirio eich hawliau a'ch cyfrifoldebau yn eich cytundeb</a:t>
            </a:r>
            <a:endParaRPr lang="cy-GB" sz="1760" dirty="0"/>
          </a:p>
          <a:p>
            <a:pPr>
              <a:lnSpc>
                <a:spcPct val="100000"/>
              </a:lnSpc>
            </a:pPr>
            <a:endParaRPr lang="cy-GB" sz="1760" dirty="0"/>
          </a:p>
          <a:p>
            <a:pPr>
              <a:lnSpc>
                <a:spcPct val="100000"/>
              </a:lnSpc>
            </a:pPr>
            <a:endParaRPr lang="cy-GB" sz="1760" dirty="0"/>
          </a:p>
        </p:txBody>
      </p:sp>
      <p:pic>
        <p:nvPicPr>
          <p:cNvPr id="7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508680" y="50742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Sefyllfaoedd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: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Llwydni</a:t>
            </a:r>
            <a:r>
              <a:rPr lang="en-GB" sz="3200" strike="noStrike" dirty="0">
                <a:solidFill>
                  <a:srgbClr val="FFFFFF"/>
                </a:solidFill>
                <a:latin typeface="Verdana"/>
              </a:rPr>
              <a:t> a </a:t>
            </a:r>
            <a:r>
              <a:rPr lang="en-GB" sz="3200" strike="noStrike" dirty="0" err="1">
                <a:solidFill>
                  <a:srgbClr val="FFFFFF"/>
                </a:solidFill>
                <a:latin typeface="Verdana"/>
              </a:rPr>
              <a:t>Lleithder</a:t>
            </a:r>
            <a:endParaRPr lang="cy-GB" dirty="0"/>
          </a:p>
        </p:txBody>
      </p:sp>
      <p:sp>
        <p:nvSpPr>
          <p:cNvPr id="76" name="TextShape 2"/>
          <p:cNvSpPr txBox="1"/>
          <p:nvPr/>
        </p:nvSpPr>
        <p:spPr>
          <a:xfrm>
            <a:off x="539640" y="1568520"/>
            <a:ext cx="7926120" cy="452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strike="noStrike" dirty="0">
                <a:solidFill>
                  <a:srgbClr val="000000"/>
                </a:solidFill>
                <a:latin typeface="Verdana"/>
              </a:rPr>
              <a:t>Y camau nesaf: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Tynnu lluniau a chadw cofnod o gyfathrebu â'ch landlord. Gwnewch yn sicr bod eich cyfathrebu mewn ysgrifen.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Mynnwch dystiolaeth o effaith ar iechyd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Cysylltwch ag Iechyd yr Amgylchedd yn eich cyngor lleol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Ymweld â Chanolfan Gynghori eich Undeb Myfyrwyr am gyngor cyn gweithredu yn erbyn eich landlord, yn arbennig o nad oes gennych chi TFS cyfnod penodol.</a:t>
            </a:r>
            <a:r>
              <a:rPr lang="en-GB" strike="noStrike" dirty="0" smtClean="0">
                <a:solidFill>
                  <a:srgbClr val="000000"/>
                </a:solidFill>
                <a:latin typeface="Verdana"/>
              </a:rPr>
              <a:t> 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Reportio esgeulustod eich landlord i'w cynllun achrediad</a:t>
            </a:r>
            <a:endParaRPr lang="cy-GB" dirty="0"/>
          </a:p>
          <a:p>
            <a:pPr>
              <a:lnSpc>
                <a:spcPct val="100000"/>
              </a:lnSpc>
            </a:pPr>
            <a:r>
              <a:rPr lang="en-GB" b="1" strike="noStrike" dirty="0">
                <a:solidFill>
                  <a:srgbClr val="000000"/>
                </a:solidFill>
                <a:latin typeface="Verdana"/>
              </a:rPr>
              <a:t>Gallwch atal hyn drwy: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Defnyddio rhestr wirio UCM ar gyfer chwilio am dŷ ac osgoi tai sydd â phroblemau llwydni amlwg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Siarad â'r tenantiaid blaenorol</a:t>
            </a:r>
            <a:endParaRPr lang="cy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trike="noStrike" dirty="0">
                <a:solidFill>
                  <a:srgbClr val="000000"/>
                </a:solidFill>
                <a:latin typeface="Verdana"/>
              </a:rPr>
              <a:t>Mynnu bod gwaith trwsio sydd wedi ei addo'n</a:t>
            </a:r>
          </a:p>
          <a:p>
            <a:pPr>
              <a:lnSpc>
                <a:spcPct val="100000"/>
              </a:lnSpc>
            </a:pPr>
            <a:r>
              <a:rPr dirty="0" smtClean="0"/>
              <a:t>    </a:t>
            </a:r>
            <a:r>
              <a:rPr lang="en-GB" strike="noStrike" dirty="0" smtClean="0">
                <a:solidFill>
                  <a:srgbClr val="000000"/>
                </a:solidFill>
                <a:latin typeface="Verdana"/>
              </a:rPr>
              <a:t>cael ei gynnwys yn eich cytundeb</a:t>
            </a: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  <a:p>
            <a:pPr>
              <a:lnSpc>
                <a:spcPct val="100000"/>
              </a:lnSpc>
            </a:pPr>
            <a:endParaRPr lang="cy-GB" dirty="0"/>
          </a:p>
        </p:txBody>
      </p:sp>
      <p:pic>
        <p:nvPicPr>
          <p:cNvPr id="77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735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DejaVu Sans</vt:lpstr>
      <vt:lpstr>StarSymbol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Rhys Owain Jones</cp:lastModifiedBy>
  <cp:revision>6</cp:revision>
  <dcterms:modified xsi:type="dcterms:W3CDTF">2016-08-30T14:59:56Z</dcterms:modified>
</cp:coreProperties>
</file>