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1" r:id="rId2"/>
  </p:sldMasterIdLst>
  <p:sldIdLst>
    <p:sldId id="256" r:id="rId3"/>
    <p:sldId id="269" r:id="rId4"/>
    <p:sldId id="270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71" r:id="rId15"/>
  </p:sldIdLst>
  <p:sldSz cx="9144000" cy="6858000" type="screen4x3"/>
  <p:notesSz cx="7559675" cy="1069181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58" d="100"/>
          <a:sy n="58" d="100"/>
        </p:scale>
        <p:origin x="1520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PlaceHolder 1"/>
          <p:cNvSpPr>
            <a:spLocks noGrp="1"/>
          </p:cNvSpPr>
          <p:nvPr>
            <p:ph type="title"/>
          </p:nvPr>
        </p:nvSpPr>
        <p:spPr>
          <a:xfrm>
            <a:off x="541800" y="548640"/>
            <a:ext cx="7988040" cy="10076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25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26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PlaceHolder 1"/>
          <p:cNvSpPr>
            <a:spLocks noGrp="1"/>
          </p:cNvSpPr>
          <p:nvPr>
            <p:ph type="title"/>
          </p:nvPr>
        </p:nvSpPr>
        <p:spPr>
          <a:xfrm>
            <a:off x="541800" y="548640"/>
            <a:ext cx="7988040" cy="10076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28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29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30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31" name="PlaceHolder 5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PlaceHolder 1"/>
          <p:cNvSpPr>
            <a:spLocks noGrp="1"/>
          </p:cNvSpPr>
          <p:nvPr>
            <p:ph type="title"/>
          </p:nvPr>
        </p:nvSpPr>
        <p:spPr>
          <a:xfrm>
            <a:off x="541800" y="548640"/>
            <a:ext cx="7988040" cy="10076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33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34" name="PlaceHolder 3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pic>
        <p:nvPicPr>
          <p:cNvPr id="35" name="Picture 34"/>
          <p:cNvPicPr/>
          <p:nvPr/>
        </p:nvPicPr>
        <p:blipFill>
          <a:blip r:embed="rId2"/>
          <a:stretch/>
        </p:blipFill>
        <p:spPr>
          <a:xfrm>
            <a:off x="2079000" y="1604520"/>
            <a:ext cx="4984920" cy="3977280"/>
          </a:xfrm>
          <a:prstGeom prst="rect">
            <a:avLst/>
          </a:prstGeom>
          <a:ln>
            <a:noFill/>
          </a:ln>
        </p:spPr>
      </p:pic>
      <p:pic>
        <p:nvPicPr>
          <p:cNvPr id="36" name="Picture 35"/>
          <p:cNvPicPr/>
          <p:nvPr/>
        </p:nvPicPr>
        <p:blipFill>
          <a:blip r:embed="rId2"/>
          <a:stretch/>
        </p:blipFill>
        <p:spPr>
          <a:xfrm>
            <a:off x="2079000" y="1604520"/>
            <a:ext cx="4984920" cy="397728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6217256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ceHolder 1"/>
          <p:cNvSpPr>
            <a:spLocks noGrp="1"/>
          </p:cNvSpPr>
          <p:nvPr>
            <p:ph type="title"/>
          </p:nvPr>
        </p:nvSpPr>
        <p:spPr>
          <a:xfrm>
            <a:off x="541800" y="548640"/>
            <a:ext cx="7987680" cy="1007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4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</p:spTree>
    <p:extLst>
      <p:ext uri="{BB962C8B-B14F-4D97-AF65-F5344CB8AC3E}">
        <p14:creationId xmlns:p14="http://schemas.microsoft.com/office/powerpoint/2010/main" val="333483513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541800" y="548640"/>
            <a:ext cx="7987680" cy="1007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6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85872198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ceHolder 1"/>
          <p:cNvSpPr>
            <a:spLocks noGrp="1"/>
          </p:cNvSpPr>
          <p:nvPr>
            <p:ph type="title"/>
          </p:nvPr>
        </p:nvSpPr>
        <p:spPr>
          <a:xfrm>
            <a:off x="541800" y="548640"/>
            <a:ext cx="7987680" cy="1007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8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9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69063535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ceHolder 1"/>
          <p:cNvSpPr>
            <a:spLocks noGrp="1"/>
          </p:cNvSpPr>
          <p:nvPr>
            <p:ph type="title"/>
          </p:nvPr>
        </p:nvSpPr>
        <p:spPr>
          <a:xfrm>
            <a:off x="541800" y="548640"/>
            <a:ext cx="7987680" cy="1007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</p:spTree>
    <p:extLst>
      <p:ext uri="{BB962C8B-B14F-4D97-AF65-F5344CB8AC3E}">
        <p14:creationId xmlns:p14="http://schemas.microsoft.com/office/powerpoint/2010/main" val="219222429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ceHolder 1"/>
          <p:cNvSpPr>
            <a:spLocks noGrp="1"/>
          </p:cNvSpPr>
          <p:nvPr>
            <p:ph type="subTitle"/>
          </p:nvPr>
        </p:nvSpPr>
        <p:spPr>
          <a:xfrm>
            <a:off x="541800" y="548640"/>
            <a:ext cx="7987680" cy="4670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</p:spTree>
    <p:extLst>
      <p:ext uri="{BB962C8B-B14F-4D97-AF65-F5344CB8AC3E}">
        <p14:creationId xmlns:p14="http://schemas.microsoft.com/office/powerpoint/2010/main" val="260008083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title"/>
          </p:nvPr>
        </p:nvSpPr>
        <p:spPr>
          <a:xfrm>
            <a:off x="541800" y="548640"/>
            <a:ext cx="7987680" cy="1007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13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4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5" name="PlaceHolder 4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2120685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ceHolder 1"/>
          <p:cNvSpPr>
            <a:spLocks noGrp="1"/>
          </p:cNvSpPr>
          <p:nvPr>
            <p:ph type="title"/>
          </p:nvPr>
        </p:nvSpPr>
        <p:spPr>
          <a:xfrm>
            <a:off x="541800" y="548640"/>
            <a:ext cx="7988040" cy="10076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4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laceHolder 1"/>
          <p:cNvSpPr>
            <a:spLocks noGrp="1"/>
          </p:cNvSpPr>
          <p:nvPr>
            <p:ph type="title"/>
          </p:nvPr>
        </p:nvSpPr>
        <p:spPr>
          <a:xfrm>
            <a:off x="541800" y="548640"/>
            <a:ext cx="7987680" cy="1007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17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8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9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42408456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PlaceHolder 1"/>
          <p:cNvSpPr>
            <a:spLocks noGrp="1"/>
          </p:cNvSpPr>
          <p:nvPr>
            <p:ph type="title"/>
          </p:nvPr>
        </p:nvSpPr>
        <p:spPr>
          <a:xfrm>
            <a:off x="541800" y="548640"/>
            <a:ext cx="7987680" cy="1007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21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22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23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11466198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PlaceHolder 1"/>
          <p:cNvSpPr>
            <a:spLocks noGrp="1"/>
          </p:cNvSpPr>
          <p:nvPr>
            <p:ph type="title"/>
          </p:nvPr>
        </p:nvSpPr>
        <p:spPr>
          <a:xfrm>
            <a:off x="541800" y="548640"/>
            <a:ext cx="7987680" cy="1007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25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26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93581707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PlaceHolder 1"/>
          <p:cNvSpPr>
            <a:spLocks noGrp="1"/>
          </p:cNvSpPr>
          <p:nvPr>
            <p:ph type="title"/>
          </p:nvPr>
        </p:nvSpPr>
        <p:spPr>
          <a:xfrm>
            <a:off x="541800" y="548640"/>
            <a:ext cx="7987680" cy="1007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28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29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30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31" name="PlaceHolder 5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1991818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PlaceHolder 1"/>
          <p:cNvSpPr>
            <a:spLocks noGrp="1"/>
          </p:cNvSpPr>
          <p:nvPr>
            <p:ph type="title"/>
          </p:nvPr>
        </p:nvSpPr>
        <p:spPr>
          <a:xfrm>
            <a:off x="541800" y="548640"/>
            <a:ext cx="7987680" cy="1007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33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34" name="PlaceHolder 3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pic>
        <p:nvPicPr>
          <p:cNvPr id="35" name="Picture 34"/>
          <p:cNvPicPr/>
          <p:nvPr/>
        </p:nvPicPr>
        <p:blipFill>
          <a:blip r:embed="rId2"/>
          <a:stretch/>
        </p:blipFill>
        <p:spPr>
          <a:xfrm>
            <a:off x="2079000" y="1604520"/>
            <a:ext cx="4984920" cy="3977280"/>
          </a:xfrm>
          <a:prstGeom prst="rect">
            <a:avLst/>
          </a:prstGeom>
          <a:ln>
            <a:noFill/>
          </a:ln>
        </p:spPr>
      </p:pic>
      <p:pic>
        <p:nvPicPr>
          <p:cNvPr id="36" name="Picture 35"/>
          <p:cNvPicPr/>
          <p:nvPr/>
        </p:nvPicPr>
        <p:blipFill>
          <a:blip r:embed="rId2"/>
          <a:stretch/>
        </p:blipFill>
        <p:spPr>
          <a:xfrm>
            <a:off x="2079000" y="1604520"/>
            <a:ext cx="4984920" cy="3977280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7519315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541800" y="548640"/>
            <a:ext cx="7988040" cy="10076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6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ceHolder 1"/>
          <p:cNvSpPr>
            <a:spLocks noGrp="1"/>
          </p:cNvSpPr>
          <p:nvPr>
            <p:ph type="title"/>
          </p:nvPr>
        </p:nvSpPr>
        <p:spPr>
          <a:xfrm>
            <a:off x="541800" y="548640"/>
            <a:ext cx="7988040" cy="10076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8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9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ceHolder 1"/>
          <p:cNvSpPr>
            <a:spLocks noGrp="1"/>
          </p:cNvSpPr>
          <p:nvPr>
            <p:ph type="title"/>
          </p:nvPr>
        </p:nvSpPr>
        <p:spPr>
          <a:xfrm>
            <a:off x="541800" y="548640"/>
            <a:ext cx="7988040" cy="10076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ceHolder 1"/>
          <p:cNvSpPr>
            <a:spLocks noGrp="1"/>
          </p:cNvSpPr>
          <p:nvPr>
            <p:ph type="subTitle"/>
          </p:nvPr>
        </p:nvSpPr>
        <p:spPr>
          <a:xfrm>
            <a:off x="541800" y="548640"/>
            <a:ext cx="7988040" cy="46720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title"/>
          </p:nvPr>
        </p:nvSpPr>
        <p:spPr>
          <a:xfrm>
            <a:off x="541800" y="548640"/>
            <a:ext cx="7988040" cy="10076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13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4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5" name="PlaceHolder 4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laceHolder 1"/>
          <p:cNvSpPr>
            <a:spLocks noGrp="1"/>
          </p:cNvSpPr>
          <p:nvPr>
            <p:ph type="title"/>
          </p:nvPr>
        </p:nvSpPr>
        <p:spPr>
          <a:xfrm>
            <a:off x="541800" y="548640"/>
            <a:ext cx="7988040" cy="10076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17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8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9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PlaceHolder 1"/>
          <p:cNvSpPr>
            <a:spLocks noGrp="1"/>
          </p:cNvSpPr>
          <p:nvPr>
            <p:ph type="title"/>
          </p:nvPr>
        </p:nvSpPr>
        <p:spPr>
          <a:xfrm>
            <a:off x="541800" y="548640"/>
            <a:ext cx="7988040" cy="10076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21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22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23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"/>
          <p:cNvPicPr/>
          <p:nvPr/>
        </p:nvPicPr>
        <p:blipFill>
          <a:blip r:embed="rId14"/>
          <a:stretch/>
        </p:blipFill>
        <p:spPr>
          <a:xfrm>
            <a:off x="12600" y="0"/>
            <a:ext cx="9183240" cy="6910200"/>
          </a:xfrm>
          <a:prstGeom prst="rect">
            <a:avLst/>
          </a:prstGeom>
          <a:ln>
            <a:noFill/>
          </a:ln>
        </p:spPr>
      </p:pic>
      <p:sp>
        <p:nvSpPr>
          <p:cNvPr id="4" name="PlaceHolder 1"/>
          <p:cNvSpPr>
            <a:spLocks noGrp="1"/>
          </p:cNvSpPr>
          <p:nvPr>
            <p:ph type="title"/>
          </p:nvPr>
        </p:nvSpPr>
        <p:spPr>
          <a:xfrm>
            <a:off x="541800" y="548640"/>
            <a:ext cx="7988040" cy="1007640"/>
          </a:xfrm>
          <a:prstGeom prst="rect">
            <a:avLst/>
          </a:prstGeom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GB" sz="3200" strike="noStrike">
                <a:solidFill>
                  <a:srgbClr val="FFFFFF"/>
                </a:solidFill>
                <a:latin typeface="Verdana"/>
                <a:ea typeface="ＭＳ Ｐゴシック"/>
              </a:rPr>
              <a:t>Click to edit the title text formatClick to edit Master title style</a:t>
            </a:r>
            <a:endParaRPr/>
          </a:p>
        </p:txBody>
      </p:sp>
      <p:sp>
        <p:nvSpPr>
          <p:cNvPr id="2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/>
          <a:lstStyle/>
          <a:p>
            <a:pPr>
              <a:buSzPct val="45000"/>
              <a:buFont typeface="StarSymbol"/>
              <a:buChar char=""/>
            </a:pPr>
            <a:r>
              <a:rPr lang="en-GB" sz="2800">
                <a:latin typeface="Verdana"/>
              </a:rPr>
              <a:t>Click to edit the outline text format</a:t>
            </a:r>
            <a:endParaRPr/>
          </a:p>
          <a:p>
            <a:pPr lvl="1">
              <a:buSzPct val="75000"/>
              <a:buFont typeface="StarSymbol"/>
              <a:buChar char=""/>
            </a:pPr>
            <a:r>
              <a:rPr lang="en-GB" sz="2000">
                <a:latin typeface="Verdana"/>
              </a:rPr>
              <a:t>Second Outline Level</a:t>
            </a:r>
            <a:endParaRPr/>
          </a:p>
          <a:p>
            <a:pPr lvl="2">
              <a:buSzPct val="45000"/>
              <a:buFont typeface="StarSymbol"/>
              <a:buChar char=""/>
            </a:pPr>
            <a:r>
              <a:rPr lang="en-GB">
                <a:latin typeface="Verdana"/>
              </a:rPr>
              <a:t>Third Outline Level</a:t>
            </a:r>
            <a:endParaRPr/>
          </a:p>
          <a:p>
            <a:pPr lvl="3">
              <a:buSzPct val="75000"/>
              <a:buFont typeface="StarSymbol"/>
              <a:buChar char=""/>
            </a:pPr>
            <a:r>
              <a:rPr lang="en-GB">
                <a:latin typeface="Verdana"/>
              </a:rPr>
              <a:t>Fourth Outline Level</a:t>
            </a:r>
            <a:endParaRPr/>
          </a:p>
          <a:p>
            <a:pPr lvl="4">
              <a:buSzPct val="45000"/>
              <a:buFont typeface="StarSymbol"/>
              <a:buChar char=""/>
            </a:pPr>
            <a:r>
              <a:rPr lang="en-GB" sz="2000">
                <a:latin typeface="Verdana"/>
              </a:rPr>
              <a:t>Fifth Outline Level</a:t>
            </a:r>
            <a:endParaRPr/>
          </a:p>
          <a:p>
            <a:pPr lvl="5">
              <a:buSzPct val="45000"/>
              <a:buFont typeface="StarSymbol"/>
              <a:buChar char=""/>
            </a:pPr>
            <a:r>
              <a:rPr lang="en-GB" sz="2000">
                <a:latin typeface="Verdana"/>
              </a:rPr>
              <a:t>Sixth Outline Level</a:t>
            </a:r>
            <a:endParaRPr/>
          </a:p>
          <a:p>
            <a:pPr lvl="6">
              <a:buSzPct val="45000"/>
              <a:buFont typeface="StarSymbol"/>
              <a:buChar char=""/>
            </a:pPr>
            <a:r>
              <a:rPr lang="en-GB" sz="2000">
                <a:latin typeface="Verdana"/>
              </a:rPr>
              <a:t>Seventh Outline Level</a:t>
            </a:r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"/>
          <p:cNvPicPr/>
          <p:nvPr/>
        </p:nvPicPr>
        <p:blipFill>
          <a:blip r:embed="rId14"/>
          <a:stretch/>
        </p:blipFill>
        <p:spPr>
          <a:xfrm>
            <a:off x="12600" y="0"/>
            <a:ext cx="9182880" cy="6909840"/>
          </a:xfrm>
          <a:prstGeom prst="rect">
            <a:avLst/>
          </a:prstGeom>
          <a:ln>
            <a:noFill/>
          </a:ln>
        </p:spPr>
      </p:pic>
      <p:sp>
        <p:nvSpPr>
          <p:cNvPr id="4" name="PlaceHolder 1"/>
          <p:cNvSpPr>
            <a:spLocks noGrp="1"/>
          </p:cNvSpPr>
          <p:nvPr>
            <p:ph type="title"/>
          </p:nvPr>
        </p:nvSpPr>
        <p:spPr>
          <a:xfrm>
            <a:off x="541800" y="548640"/>
            <a:ext cx="7987680" cy="1007280"/>
          </a:xfrm>
          <a:prstGeom prst="rect">
            <a:avLst/>
          </a:prstGeom>
        </p:spPr>
        <p:txBody>
          <a:bodyPr lIns="0" tIns="0" rIns="0" bIns="0" anchor="ctr"/>
          <a:lstStyle/>
          <a:p>
            <a:r>
              <a:rPr lang="en-GB">
                <a:latin typeface="Arial"/>
              </a:rPr>
              <a:t>Click to edit the title text format</a:t>
            </a:r>
            <a:endParaRPr/>
          </a:p>
        </p:txBody>
      </p:sp>
      <p:sp>
        <p:nvSpPr>
          <p:cNvPr id="2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/>
          <a:lstStyle/>
          <a:p>
            <a:pPr>
              <a:buSzPct val="45000"/>
              <a:buFont typeface="StarSymbol"/>
              <a:buChar char=""/>
            </a:pPr>
            <a:r>
              <a:rPr lang="en-GB" sz="3200">
                <a:latin typeface="Arial"/>
              </a:rPr>
              <a:t>Click to edit the outline text format</a:t>
            </a:r>
            <a:endParaRPr/>
          </a:p>
          <a:p>
            <a:pPr lvl="1">
              <a:buSzPct val="75000"/>
              <a:buFont typeface="StarSymbol"/>
              <a:buChar char=""/>
            </a:pPr>
            <a:r>
              <a:rPr lang="en-GB" sz="2800">
                <a:latin typeface="Arial"/>
              </a:rPr>
              <a:t>Second Outline Level</a:t>
            </a:r>
            <a:endParaRPr/>
          </a:p>
          <a:p>
            <a:pPr lvl="2">
              <a:buSzPct val="45000"/>
              <a:buFont typeface="StarSymbol"/>
              <a:buChar char=""/>
            </a:pPr>
            <a:r>
              <a:rPr lang="en-GB" sz="2400">
                <a:latin typeface="Arial"/>
              </a:rPr>
              <a:t>Third Outline Level</a:t>
            </a:r>
            <a:endParaRPr/>
          </a:p>
          <a:p>
            <a:pPr lvl="3">
              <a:buSzPct val="75000"/>
              <a:buFont typeface="StarSymbol"/>
              <a:buChar char=""/>
            </a:pPr>
            <a:r>
              <a:rPr lang="en-GB" sz="2000">
                <a:latin typeface="Arial"/>
              </a:rPr>
              <a:t>Fourth Outline Level</a:t>
            </a:r>
            <a:endParaRPr/>
          </a:p>
          <a:p>
            <a:pPr lvl="4">
              <a:buSzPct val="45000"/>
              <a:buFont typeface="StarSymbol"/>
              <a:buChar char=""/>
            </a:pPr>
            <a:r>
              <a:rPr lang="en-GB" sz="2000">
                <a:latin typeface="Arial"/>
              </a:rPr>
              <a:t>Fifth Outline Level</a:t>
            </a:r>
            <a:endParaRPr/>
          </a:p>
          <a:p>
            <a:pPr lvl="5">
              <a:buSzPct val="45000"/>
              <a:buFont typeface="StarSymbol"/>
              <a:buChar char=""/>
            </a:pPr>
            <a:r>
              <a:rPr lang="en-GB" sz="2000">
                <a:latin typeface="Arial"/>
              </a:rPr>
              <a:t>Sixth Outline Level</a:t>
            </a:r>
            <a:endParaRPr/>
          </a:p>
          <a:p>
            <a:pPr lvl="6">
              <a:buSzPct val="45000"/>
              <a:buFont typeface="StarSymbol"/>
              <a:buChar char=""/>
            </a:pPr>
            <a:r>
              <a:rPr lang="en-GB" sz="2000">
                <a:latin typeface="Arial"/>
              </a:rPr>
              <a:t>Seventh Outline Level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10693913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TextShape 1"/>
          <p:cNvSpPr txBox="1"/>
          <p:nvPr/>
        </p:nvSpPr>
        <p:spPr>
          <a:xfrm>
            <a:off x="541440" y="549360"/>
            <a:ext cx="7988040" cy="1007640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endParaRPr/>
          </a:p>
        </p:txBody>
      </p:sp>
      <p:sp>
        <p:nvSpPr>
          <p:cNvPr id="38" name="TextShape 2"/>
          <p:cNvSpPr txBox="1"/>
          <p:nvPr/>
        </p:nvSpPr>
        <p:spPr>
          <a:xfrm>
            <a:off x="539640" y="1773360"/>
            <a:ext cx="7992720" cy="647280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pPr algn="ctr"/>
            <a:endParaRPr/>
          </a:p>
        </p:txBody>
      </p:sp>
      <p:pic>
        <p:nvPicPr>
          <p:cNvPr id="39" name="Picture 1"/>
          <p:cNvPicPr/>
          <p:nvPr/>
        </p:nvPicPr>
        <p:blipFill>
          <a:blip r:embed="rId2"/>
          <a:stretch/>
        </p:blipFill>
        <p:spPr>
          <a:xfrm>
            <a:off x="18720" y="0"/>
            <a:ext cx="9183240" cy="6910200"/>
          </a:xfrm>
          <a:prstGeom prst="rect">
            <a:avLst/>
          </a:prstGeom>
          <a:ln>
            <a:noFill/>
          </a:ln>
        </p:spPr>
      </p:pic>
      <p:sp>
        <p:nvSpPr>
          <p:cNvPr id="40" name="CustomShape 3"/>
          <p:cNvSpPr/>
          <p:nvPr/>
        </p:nvSpPr>
        <p:spPr>
          <a:xfrm>
            <a:off x="300240" y="2409120"/>
            <a:ext cx="8229240" cy="6393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en-GB" sz="3200" strike="noStrike" dirty="0">
                <a:solidFill>
                  <a:srgbClr val="00AEC7"/>
                </a:solidFill>
                <a:latin typeface="Verdana"/>
                <a:ea typeface="ＭＳ Ｐゴシック"/>
              </a:rPr>
              <a:t>Ready To </a:t>
            </a:r>
            <a:r>
              <a:rPr lang="en-GB" sz="3200" strike="noStrike" dirty="0" smtClean="0">
                <a:solidFill>
                  <a:srgbClr val="00AEC7"/>
                </a:solidFill>
                <a:latin typeface="Verdana"/>
                <a:ea typeface="ＭＳ Ｐゴシック"/>
              </a:rPr>
              <a:t>Rent: Tenancy Troubleshooting</a:t>
            </a:r>
          </a:p>
          <a:p>
            <a:pPr algn="ctr">
              <a:lnSpc>
                <a:spcPct val="100000"/>
              </a:lnSpc>
            </a:pPr>
            <a:r>
              <a:rPr lang="en-GB" sz="2400" dirty="0" smtClean="0">
                <a:solidFill>
                  <a:srgbClr val="00AEC7"/>
                </a:solidFill>
                <a:latin typeface="Verdana"/>
                <a:ea typeface="ＭＳ Ｐゴシック"/>
              </a:rPr>
              <a:t>(England and Wales)</a:t>
            </a:r>
            <a:endParaRPr sz="2400" dirty="0"/>
          </a:p>
        </p:txBody>
      </p:sp>
      <p:sp>
        <p:nvSpPr>
          <p:cNvPr id="41" name="CustomShape 4"/>
          <p:cNvSpPr/>
          <p:nvPr/>
        </p:nvSpPr>
        <p:spPr>
          <a:xfrm>
            <a:off x="2123640" y="3832920"/>
            <a:ext cx="8229240" cy="9046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en-GB" sz="2400" strike="noStrike">
                <a:solidFill>
                  <a:srgbClr val="00677F"/>
                </a:solidFill>
                <a:latin typeface="Verdana"/>
                <a:ea typeface="ＭＳ Ｐゴシック"/>
              </a:rPr>
              <a:t> Training for student renters</a:t>
            </a:r>
            <a:endParaRPr/>
          </a:p>
        </p:txBody>
      </p:sp>
      <p:pic>
        <p:nvPicPr>
          <p:cNvPr id="42" name="Content Placeholder 5"/>
          <p:cNvPicPr/>
          <p:nvPr/>
        </p:nvPicPr>
        <p:blipFill>
          <a:blip r:embed="rId3"/>
          <a:stretch/>
        </p:blipFill>
        <p:spPr>
          <a:xfrm>
            <a:off x="251640" y="148680"/>
            <a:ext cx="3164400" cy="2179440"/>
          </a:xfrm>
          <a:prstGeom prst="rect">
            <a:avLst/>
          </a:prstGeom>
          <a:ln>
            <a:noFill/>
          </a:ln>
        </p:spPr>
      </p:pic>
      <p:pic>
        <p:nvPicPr>
          <p:cNvPr id="43" name="Picture 1"/>
          <p:cNvPicPr/>
          <p:nvPr/>
        </p:nvPicPr>
        <p:blipFill>
          <a:blip r:embed="rId4"/>
          <a:stretch/>
        </p:blipFill>
        <p:spPr>
          <a:xfrm>
            <a:off x="250920" y="5760360"/>
            <a:ext cx="1425960" cy="94932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8" name="Content Placeholder 5"/>
          <p:cNvPicPr/>
          <p:nvPr/>
        </p:nvPicPr>
        <p:blipFill>
          <a:blip r:embed="rId2"/>
          <a:stretch/>
        </p:blipFill>
        <p:spPr>
          <a:xfrm>
            <a:off x="6876360" y="5223960"/>
            <a:ext cx="2071080" cy="1426320"/>
          </a:xfrm>
          <a:prstGeom prst="rect">
            <a:avLst/>
          </a:prstGeom>
          <a:ln>
            <a:noFill/>
          </a:ln>
        </p:spPr>
      </p:pic>
      <p:sp>
        <p:nvSpPr>
          <p:cNvPr id="79" name="TextShape 1"/>
          <p:cNvSpPr txBox="1"/>
          <p:nvPr/>
        </p:nvSpPr>
        <p:spPr>
          <a:xfrm>
            <a:off x="1619640" y="548640"/>
            <a:ext cx="7988040" cy="1007640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GB" sz="3200" strike="noStrike">
                <a:solidFill>
                  <a:srgbClr val="FFFFFF"/>
                </a:solidFill>
                <a:latin typeface="Verdana"/>
                <a:ea typeface="ＭＳ Ｐゴシック"/>
              </a:rPr>
              <a:t>Scenarios: Deposit Disaster</a:t>
            </a:r>
            <a:endParaRPr/>
          </a:p>
        </p:txBody>
      </p:sp>
      <p:sp>
        <p:nvSpPr>
          <p:cNvPr id="80" name="TextShape 2"/>
          <p:cNvSpPr txBox="1"/>
          <p:nvPr/>
        </p:nvSpPr>
        <p:spPr>
          <a:xfrm>
            <a:off x="467640" y="1751760"/>
            <a:ext cx="7992360" cy="1079640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GB" sz="2000" b="1" strike="noStrike" dirty="0">
                <a:solidFill>
                  <a:srgbClr val="000000"/>
                </a:solidFill>
                <a:latin typeface="Verdana"/>
                <a:ea typeface="ＭＳ Ｐゴシック"/>
              </a:rPr>
              <a:t>Next steps:</a:t>
            </a:r>
            <a:endParaRPr sz="2000" dirty="0"/>
          </a:p>
          <a:p>
            <a:pPr marL="28575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GB" sz="2000" strike="noStrike" dirty="0">
                <a:solidFill>
                  <a:srgbClr val="000000"/>
                </a:solidFill>
                <a:latin typeface="Verdana"/>
                <a:ea typeface="ＭＳ Ｐゴシック"/>
              </a:rPr>
              <a:t>Offer to paint the room yourself</a:t>
            </a:r>
            <a:endParaRPr sz="2000" dirty="0"/>
          </a:p>
          <a:p>
            <a:pPr marL="28575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GB" sz="2000" strike="noStrike" dirty="0">
                <a:solidFill>
                  <a:srgbClr val="000000"/>
                </a:solidFill>
                <a:latin typeface="Verdana"/>
                <a:ea typeface="ＭＳ Ｐゴシック"/>
              </a:rPr>
              <a:t>Use your Deposit Protection Scheme’s Alternative Dispute Resolution (ADR) process within 3 months of contract ending (if both parties agree) to dispute the charge for the burn mark and the cost of painting the room</a:t>
            </a:r>
            <a:endParaRPr sz="2000" dirty="0"/>
          </a:p>
          <a:p>
            <a:pPr marL="28575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endParaRPr sz="2000" dirty="0"/>
          </a:p>
          <a:p>
            <a:pPr>
              <a:lnSpc>
                <a:spcPct val="100000"/>
              </a:lnSpc>
            </a:pPr>
            <a:r>
              <a:rPr lang="en-GB" sz="2000" b="1" strike="noStrike" dirty="0">
                <a:solidFill>
                  <a:srgbClr val="000000"/>
                </a:solidFill>
                <a:latin typeface="Verdana"/>
                <a:ea typeface="ＭＳ Ｐゴシック"/>
              </a:rPr>
              <a:t>Prevent this by:</a:t>
            </a:r>
            <a:endParaRPr sz="2000" dirty="0"/>
          </a:p>
          <a:p>
            <a:pPr marL="28575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GB" sz="2000" strike="noStrike" dirty="0">
                <a:solidFill>
                  <a:srgbClr val="000000"/>
                </a:solidFill>
                <a:latin typeface="Verdana"/>
                <a:ea typeface="ＭＳ Ｐゴシック"/>
              </a:rPr>
              <a:t>Getting an inventory done or doing one yourself, and taking photos</a:t>
            </a:r>
            <a:endParaRPr sz="2000" dirty="0"/>
          </a:p>
          <a:p>
            <a:pPr marL="28575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GB" sz="2000" strike="noStrike" dirty="0">
                <a:solidFill>
                  <a:srgbClr val="000000"/>
                </a:solidFill>
                <a:latin typeface="Verdana"/>
                <a:ea typeface="ＭＳ Ｐゴシック"/>
              </a:rPr>
              <a:t>Communicating better with housemates about mutual expectations</a:t>
            </a:r>
            <a:endParaRPr sz="2000" dirty="0"/>
          </a:p>
          <a:p>
            <a:pPr marL="28575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GB" sz="2000" strike="noStrike" dirty="0">
                <a:solidFill>
                  <a:srgbClr val="000000"/>
                </a:solidFill>
                <a:latin typeface="Verdana"/>
                <a:ea typeface="ＭＳ Ｐゴシック"/>
              </a:rPr>
              <a:t>Signing individual contracts</a:t>
            </a:r>
            <a:endParaRPr sz="2000" dirty="0"/>
          </a:p>
          <a:p>
            <a:pPr>
              <a:lnSpc>
                <a:spcPct val="100000"/>
              </a:lnSpc>
            </a:pPr>
            <a:endParaRPr dirty="0"/>
          </a:p>
          <a:p>
            <a:pPr>
              <a:lnSpc>
                <a:spcPct val="100000"/>
              </a:lnSpc>
            </a:pPr>
            <a:endParaRPr dirty="0"/>
          </a:p>
        </p:txBody>
      </p:sp>
      <p:pic>
        <p:nvPicPr>
          <p:cNvPr id="81" name="Picture 6"/>
          <p:cNvPicPr/>
          <p:nvPr/>
        </p:nvPicPr>
        <p:blipFill>
          <a:blip r:embed="rId3"/>
          <a:stretch/>
        </p:blipFill>
        <p:spPr>
          <a:xfrm>
            <a:off x="5234040" y="5882040"/>
            <a:ext cx="1209960" cy="80532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2" name="Content Placeholder 5"/>
          <p:cNvPicPr/>
          <p:nvPr/>
        </p:nvPicPr>
        <p:blipFill>
          <a:blip r:embed="rId2"/>
          <a:stretch/>
        </p:blipFill>
        <p:spPr>
          <a:xfrm>
            <a:off x="6876360" y="5223960"/>
            <a:ext cx="2071080" cy="1426320"/>
          </a:xfrm>
          <a:prstGeom prst="rect">
            <a:avLst/>
          </a:prstGeom>
          <a:ln>
            <a:noFill/>
          </a:ln>
        </p:spPr>
      </p:pic>
      <p:sp>
        <p:nvSpPr>
          <p:cNvPr id="83" name="TextShape 1"/>
          <p:cNvSpPr txBox="1"/>
          <p:nvPr/>
        </p:nvSpPr>
        <p:spPr>
          <a:xfrm>
            <a:off x="3132000" y="582480"/>
            <a:ext cx="7988040" cy="1007640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GB" sz="3200" strike="noStrike">
                <a:solidFill>
                  <a:srgbClr val="FFFFFF"/>
                </a:solidFill>
                <a:latin typeface="Verdana"/>
                <a:ea typeface="ＭＳ Ｐゴシック"/>
              </a:rPr>
              <a:t>Tenancy Tips</a:t>
            </a:r>
            <a:endParaRPr/>
          </a:p>
        </p:txBody>
      </p:sp>
      <p:sp>
        <p:nvSpPr>
          <p:cNvPr id="84" name="TextShape 2"/>
          <p:cNvSpPr txBox="1"/>
          <p:nvPr/>
        </p:nvSpPr>
        <p:spPr>
          <a:xfrm>
            <a:off x="539640" y="2327040"/>
            <a:ext cx="7992360" cy="1079640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pPr algn="ctr">
              <a:lnSpc>
                <a:spcPct val="100000"/>
              </a:lnSpc>
            </a:pPr>
            <a:r>
              <a:rPr lang="en-GB" sz="2400" b="1" strike="noStrike">
                <a:solidFill>
                  <a:srgbClr val="000000"/>
                </a:solidFill>
                <a:latin typeface="Verdana"/>
                <a:ea typeface="ＭＳ Ｐゴシック"/>
              </a:rPr>
              <a:t>Tenancy Tips Video</a:t>
            </a: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r>
              <a:rPr lang="en-GB" sz="1600" b="1" strike="noStrike">
                <a:solidFill>
                  <a:srgbClr val="000000"/>
                </a:solidFill>
                <a:latin typeface="Verdana"/>
                <a:ea typeface="ＭＳ Ｐゴシック"/>
              </a:rPr>
              <a:t>Download and embed from:</a:t>
            </a:r>
            <a:endParaRPr/>
          </a:p>
          <a:p>
            <a:pPr>
              <a:lnSpc>
                <a:spcPct val="100000"/>
              </a:lnSpc>
            </a:pPr>
            <a:r>
              <a:rPr lang="en-GB" sz="1600" u="sng" strike="noStrike">
                <a:solidFill>
                  <a:srgbClr val="009999"/>
                </a:solidFill>
                <a:latin typeface="Verdana"/>
                <a:ea typeface="ＭＳ Ｐゴシック"/>
              </a:rPr>
              <a:t>http://beta.nusconnect.org.uk/resources/ready-to-rent-tenancy-tips-video</a:t>
            </a: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r>
              <a:rPr lang="en-GB" sz="1600" b="1" strike="noStrike">
                <a:solidFill>
                  <a:srgbClr val="000000"/>
                </a:solidFill>
                <a:latin typeface="Verdana"/>
                <a:ea typeface="ＭＳ Ｐゴシック"/>
              </a:rPr>
              <a:t>View online at: </a:t>
            </a:r>
            <a:endParaRPr/>
          </a:p>
          <a:p>
            <a:pPr>
              <a:lnSpc>
                <a:spcPct val="100000"/>
              </a:lnSpc>
            </a:pPr>
            <a:r>
              <a:rPr lang="en-GB" sz="1600" u="sng" strike="noStrike">
                <a:solidFill>
                  <a:srgbClr val="009999"/>
                </a:solidFill>
                <a:latin typeface="Verdana"/>
                <a:ea typeface="ＭＳ Ｐゴシック"/>
              </a:rPr>
              <a:t>https://www.youtube.com/watch?v=Rlcciluo7b4&amp;feature=youtu.be</a:t>
            </a:r>
            <a:endParaRPr/>
          </a:p>
          <a:p>
            <a:pPr algn="ctr">
              <a:lnSpc>
                <a:spcPct val="100000"/>
              </a:lnSpc>
            </a:pPr>
            <a:endParaRPr/>
          </a:p>
        </p:txBody>
      </p:sp>
      <p:pic>
        <p:nvPicPr>
          <p:cNvPr id="85" name="Picture 6"/>
          <p:cNvPicPr/>
          <p:nvPr/>
        </p:nvPicPr>
        <p:blipFill>
          <a:blip r:embed="rId3"/>
          <a:stretch/>
        </p:blipFill>
        <p:spPr>
          <a:xfrm>
            <a:off x="5234040" y="5882040"/>
            <a:ext cx="1209960" cy="80532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TextShape 1"/>
          <p:cNvSpPr txBox="1"/>
          <p:nvPr/>
        </p:nvSpPr>
        <p:spPr>
          <a:xfrm>
            <a:off x="541440" y="549360"/>
            <a:ext cx="7988040" cy="1007640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endParaRPr/>
          </a:p>
        </p:txBody>
      </p:sp>
      <p:sp>
        <p:nvSpPr>
          <p:cNvPr id="87" name="TextShape 2"/>
          <p:cNvSpPr txBox="1"/>
          <p:nvPr/>
        </p:nvSpPr>
        <p:spPr>
          <a:xfrm>
            <a:off x="539640" y="1773360"/>
            <a:ext cx="7992720" cy="647280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pPr algn="ctr"/>
            <a:endParaRPr/>
          </a:p>
        </p:txBody>
      </p:sp>
      <p:pic>
        <p:nvPicPr>
          <p:cNvPr id="88" name="Picture 1"/>
          <p:cNvPicPr/>
          <p:nvPr/>
        </p:nvPicPr>
        <p:blipFill>
          <a:blip r:embed="rId2"/>
          <a:stretch/>
        </p:blipFill>
        <p:spPr>
          <a:xfrm>
            <a:off x="-39600" y="260640"/>
            <a:ext cx="9183240" cy="6910200"/>
          </a:xfrm>
          <a:prstGeom prst="rect">
            <a:avLst/>
          </a:prstGeom>
          <a:ln>
            <a:noFill/>
          </a:ln>
        </p:spPr>
      </p:pic>
      <p:sp>
        <p:nvSpPr>
          <p:cNvPr id="89" name="CustomShape 3"/>
          <p:cNvSpPr/>
          <p:nvPr/>
        </p:nvSpPr>
        <p:spPr>
          <a:xfrm>
            <a:off x="639360" y="2532240"/>
            <a:ext cx="8229240" cy="6393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en-GB" sz="5800" strike="noStrike">
                <a:solidFill>
                  <a:srgbClr val="FFFFFF"/>
                </a:solidFill>
                <a:latin typeface="Verdana"/>
                <a:ea typeface="ＭＳ Ｐゴシック"/>
              </a:rPr>
              <a:t>Spectrum line</a:t>
            </a:r>
            <a:endParaRPr/>
          </a:p>
        </p:txBody>
      </p:sp>
      <p:pic>
        <p:nvPicPr>
          <p:cNvPr id="90" name="Content Placeholder 5"/>
          <p:cNvPicPr/>
          <p:nvPr/>
        </p:nvPicPr>
        <p:blipFill>
          <a:blip r:embed="rId3"/>
          <a:srcRect t="4424"/>
          <a:stretch/>
        </p:blipFill>
        <p:spPr>
          <a:xfrm>
            <a:off x="6510240" y="276840"/>
            <a:ext cx="2358360" cy="1552320"/>
          </a:xfrm>
          <a:prstGeom prst="rect">
            <a:avLst/>
          </a:prstGeom>
          <a:ln>
            <a:noFill/>
          </a:ln>
        </p:spPr>
      </p:pic>
      <p:pic>
        <p:nvPicPr>
          <p:cNvPr id="91" name="Picture 6"/>
          <p:cNvPicPr/>
          <p:nvPr/>
        </p:nvPicPr>
        <p:blipFill>
          <a:blip r:embed="rId4"/>
          <a:stretch/>
        </p:blipFill>
        <p:spPr>
          <a:xfrm>
            <a:off x="7164360" y="5745240"/>
            <a:ext cx="1685160" cy="112176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8" name="Content Placeholder 5"/>
          <p:cNvPicPr/>
          <p:nvPr/>
        </p:nvPicPr>
        <p:blipFill>
          <a:blip r:embed="rId2"/>
          <a:stretch/>
        </p:blipFill>
        <p:spPr>
          <a:xfrm>
            <a:off x="6876360" y="5223960"/>
            <a:ext cx="2070720" cy="1425960"/>
          </a:xfrm>
          <a:prstGeom prst="rect">
            <a:avLst/>
          </a:prstGeom>
          <a:ln>
            <a:noFill/>
          </a:ln>
        </p:spPr>
      </p:pic>
      <p:sp>
        <p:nvSpPr>
          <p:cNvPr id="119" name="CustomShape 1"/>
          <p:cNvSpPr/>
          <p:nvPr/>
        </p:nvSpPr>
        <p:spPr>
          <a:xfrm>
            <a:off x="3060000" y="548640"/>
            <a:ext cx="7987680" cy="10072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r>
              <a:rPr lang="en-GB" sz="3200">
                <a:solidFill>
                  <a:srgbClr val="FFFFFF"/>
                </a:solidFill>
                <a:latin typeface="Verdana"/>
                <a:ea typeface="ＭＳ Ｐゴシック"/>
              </a:rPr>
              <a:t>What’s next?</a:t>
            </a:r>
            <a:endParaRPr>
              <a:solidFill>
                <a:prstClr val="black"/>
              </a:solidFill>
            </a:endParaRPr>
          </a:p>
        </p:txBody>
      </p:sp>
      <p:sp>
        <p:nvSpPr>
          <p:cNvPr id="120" name="CustomShape 2"/>
          <p:cNvSpPr/>
          <p:nvPr/>
        </p:nvSpPr>
        <p:spPr>
          <a:xfrm>
            <a:off x="490500" y="1771020"/>
            <a:ext cx="7992000" cy="10792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buFont typeface="StarSymbol"/>
              <a:buAutoNum type="arabicPeriod"/>
            </a:pPr>
            <a:r>
              <a:rPr lang="en-GB" sz="2600" dirty="0" smtClean="0">
                <a:solidFill>
                  <a:srgbClr val="000000"/>
                </a:solidFill>
                <a:latin typeface="Verdana"/>
                <a:ea typeface="ＭＳ Ｐゴシック"/>
              </a:rPr>
              <a:t> Go </a:t>
            </a:r>
            <a:r>
              <a:rPr lang="en-GB" sz="2600" dirty="0">
                <a:solidFill>
                  <a:srgbClr val="000000"/>
                </a:solidFill>
                <a:latin typeface="Verdana"/>
                <a:ea typeface="ＭＳ Ｐゴシック"/>
              </a:rPr>
              <a:t>to the Ready To Rent hub </a:t>
            </a:r>
            <a:r>
              <a:rPr lang="en-GB" sz="2600" dirty="0" smtClean="0">
                <a:solidFill>
                  <a:srgbClr val="000000"/>
                </a:solidFill>
                <a:latin typeface="Verdana"/>
                <a:ea typeface="ＭＳ Ｐゴシック"/>
              </a:rPr>
              <a:t>for </a:t>
            </a:r>
            <a:r>
              <a:rPr lang="en-GB" sz="2600" dirty="0">
                <a:solidFill>
                  <a:srgbClr val="000000"/>
                </a:solidFill>
                <a:latin typeface="Verdana"/>
                <a:ea typeface="ＭＳ Ｐゴシック"/>
              </a:rPr>
              <a:t>further resources: </a:t>
            </a:r>
            <a:r>
              <a:rPr lang="en-GB" sz="2600" b="1" dirty="0">
                <a:solidFill>
                  <a:srgbClr val="000000"/>
                </a:solidFill>
                <a:latin typeface="Verdana"/>
                <a:ea typeface="ＭＳ Ｐゴシック"/>
              </a:rPr>
              <a:t>readytorent.nus.org.uk</a:t>
            </a:r>
            <a:endParaRPr lang="en-GB" sz="2800" dirty="0">
              <a:solidFill>
                <a:prstClr val="black"/>
              </a:solidFill>
            </a:endParaRPr>
          </a:p>
          <a:p>
            <a:pPr>
              <a:buFont typeface="StarSymbol"/>
              <a:buAutoNum type="arabicPeriod"/>
            </a:pPr>
            <a:r>
              <a:rPr lang="en-GB" sz="2600" dirty="0" smtClean="0">
                <a:solidFill>
                  <a:srgbClr val="000000"/>
                </a:solidFill>
                <a:latin typeface="Verdana"/>
                <a:ea typeface="ＭＳ Ｐゴシック"/>
              </a:rPr>
              <a:t> Join </a:t>
            </a:r>
            <a:r>
              <a:rPr lang="en-GB" sz="2600" dirty="0">
                <a:solidFill>
                  <a:srgbClr val="000000"/>
                </a:solidFill>
                <a:latin typeface="Verdana"/>
                <a:ea typeface="ＭＳ Ｐゴシック"/>
              </a:rPr>
              <a:t>us in other workshops on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600" dirty="0">
                <a:solidFill>
                  <a:srgbClr val="000000"/>
                </a:solidFill>
                <a:latin typeface="Verdana"/>
                <a:ea typeface="ＭＳ Ｐゴシック"/>
              </a:rPr>
              <a:t>House-hunting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600" dirty="0">
                <a:solidFill>
                  <a:srgbClr val="000000"/>
                </a:solidFill>
                <a:latin typeface="Verdana"/>
                <a:ea typeface="ＭＳ Ｐゴシック"/>
              </a:rPr>
              <a:t>Signing </a:t>
            </a:r>
            <a:r>
              <a:rPr lang="en-GB" sz="2600" dirty="0" smtClean="0">
                <a:solidFill>
                  <a:srgbClr val="000000"/>
                </a:solidFill>
                <a:latin typeface="Verdana"/>
                <a:ea typeface="ＭＳ Ｐゴシック"/>
              </a:rPr>
              <a:t>a contract</a:t>
            </a:r>
            <a:endParaRPr lang="en-GB" sz="2600" dirty="0">
              <a:solidFill>
                <a:srgbClr val="000000"/>
              </a:solidFill>
              <a:latin typeface="Verdana"/>
              <a:ea typeface="ＭＳ Ｐゴシック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600" dirty="0">
                <a:solidFill>
                  <a:srgbClr val="000000"/>
                </a:solidFill>
                <a:latin typeface="Verdana"/>
                <a:ea typeface="ＭＳ Ｐゴシック"/>
              </a:rPr>
              <a:t>Tenancy troubleshooting</a:t>
            </a:r>
          </a:p>
          <a:p>
            <a:r>
              <a:rPr lang="en-GB" sz="2600" dirty="0">
                <a:solidFill>
                  <a:srgbClr val="000000"/>
                </a:solidFill>
                <a:latin typeface="Verdana"/>
                <a:ea typeface="ＭＳ Ｐゴシック"/>
              </a:rPr>
              <a:t>3</a:t>
            </a:r>
            <a:r>
              <a:rPr lang="en-GB" sz="2600" dirty="0" smtClean="0">
                <a:solidFill>
                  <a:srgbClr val="000000"/>
                </a:solidFill>
                <a:latin typeface="Verdana"/>
                <a:ea typeface="ＭＳ Ｐゴシック"/>
              </a:rPr>
              <a:t>. Get </a:t>
            </a:r>
            <a:r>
              <a:rPr lang="en-GB" sz="2600" dirty="0">
                <a:solidFill>
                  <a:srgbClr val="000000"/>
                </a:solidFill>
                <a:latin typeface="Verdana"/>
                <a:ea typeface="ＭＳ Ｐゴシック"/>
              </a:rPr>
              <a:t>involved in organising with other renters</a:t>
            </a:r>
            <a:endParaRPr lang="en-GB" sz="2800" dirty="0">
              <a:solidFill>
                <a:prstClr val="black"/>
              </a:solidFill>
            </a:endParaRPr>
          </a:p>
          <a:p>
            <a:endParaRPr dirty="0">
              <a:solidFill>
                <a:prstClr val="black"/>
              </a:solidFill>
            </a:endParaRPr>
          </a:p>
          <a:p>
            <a:endParaRPr dirty="0">
              <a:solidFill>
                <a:prstClr val="black"/>
              </a:solidFill>
            </a:endParaRPr>
          </a:p>
        </p:txBody>
      </p:sp>
      <p:pic>
        <p:nvPicPr>
          <p:cNvPr id="121" name="Picture 6"/>
          <p:cNvPicPr/>
          <p:nvPr/>
        </p:nvPicPr>
        <p:blipFill>
          <a:blip r:embed="rId3"/>
          <a:stretch/>
        </p:blipFill>
        <p:spPr>
          <a:xfrm>
            <a:off x="5234040" y="5882040"/>
            <a:ext cx="1209600" cy="804960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894589713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" name="Content Placeholder 5"/>
          <p:cNvPicPr/>
          <p:nvPr/>
        </p:nvPicPr>
        <p:blipFill>
          <a:blip r:embed="rId2"/>
          <a:stretch/>
        </p:blipFill>
        <p:spPr>
          <a:xfrm>
            <a:off x="7092360" y="5372640"/>
            <a:ext cx="1854720" cy="1277280"/>
          </a:xfrm>
          <a:prstGeom prst="rect">
            <a:avLst/>
          </a:prstGeom>
          <a:ln>
            <a:noFill/>
          </a:ln>
        </p:spPr>
      </p:pic>
      <p:sp>
        <p:nvSpPr>
          <p:cNvPr id="45" name="CustomShape 1"/>
          <p:cNvSpPr/>
          <p:nvPr/>
        </p:nvSpPr>
        <p:spPr>
          <a:xfrm>
            <a:off x="611640" y="548640"/>
            <a:ext cx="7987680" cy="10072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r>
              <a:rPr lang="en-GB" sz="3200">
                <a:solidFill>
                  <a:srgbClr val="FFFFFF"/>
                </a:solidFill>
                <a:latin typeface="Verdana"/>
                <a:ea typeface="ＭＳ Ｐゴシック"/>
              </a:rPr>
              <a:t>The state of student renting in the UK</a:t>
            </a:r>
            <a:endParaRPr>
              <a:solidFill>
                <a:prstClr val="black"/>
              </a:solidFill>
            </a:endParaRPr>
          </a:p>
        </p:txBody>
      </p:sp>
      <p:sp>
        <p:nvSpPr>
          <p:cNvPr id="46" name="CustomShape 2"/>
          <p:cNvSpPr/>
          <p:nvPr/>
        </p:nvSpPr>
        <p:spPr>
          <a:xfrm>
            <a:off x="539640" y="1556640"/>
            <a:ext cx="7992000" cy="29516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r>
              <a:rPr lang="en-GB" sz="2400" b="1" dirty="0">
                <a:solidFill>
                  <a:srgbClr val="000000"/>
                </a:solidFill>
                <a:latin typeface="Verdana"/>
                <a:ea typeface="ＭＳ Ｐゴシック"/>
              </a:rPr>
              <a:t>NUS research found that</a:t>
            </a:r>
            <a:r>
              <a:rPr lang="en-GB" sz="2400" b="1" dirty="0" smtClean="0">
                <a:solidFill>
                  <a:srgbClr val="000000"/>
                </a:solidFill>
                <a:latin typeface="Verdana"/>
                <a:ea typeface="ＭＳ Ｐゴシック"/>
              </a:rPr>
              <a:t>:</a:t>
            </a:r>
            <a:endParaRPr sz="2000" dirty="0">
              <a:solidFill>
                <a:prstClr val="black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rgbClr val="000000"/>
                </a:solidFill>
                <a:latin typeface="Verdana"/>
                <a:ea typeface="ＭＳ Ｐゴシック"/>
              </a:rPr>
              <a:t>Fewer than half of students felt they knew their rights as renters</a:t>
            </a:r>
            <a:endParaRPr sz="2000" dirty="0">
              <a:solidFill>
                <a:prstClr val="black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rgbClr val="000000"/>
                </a:solidFill>
                <a:latin typeface="Verdana"/>
                <a:ea typeface="ＭＳ Ｐゴシック"/>
              </a:rPr>
              <a:t>Two thirds of students felt unsupported in their attempts to rent</a:t>
            </a:r>
            <a:endParaRPr sz="2000" dirty="0">
              <a:solidFill>
                <a:prstClr val="black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rgbClr val="000000"/>
                </a:solidFill>
                <a:latin typeface="Verdana"/>
                <a:ea typeface="ＭＳ Ｐゴシック"/>
              </a:rPr>
              <a:t>A quarter of students felt “dissatisfied” or “very dissatisfied” with the management of their home</a:t>
            </a:r>
            <a:endParaRPr sz="2000" dirty="0">
              <a:solidFill>
                <a:prstClr val="black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rgbClr val="000000"/>
                </a:solidFill>
                <a:latin typeface="Verdana"/>
                <a:ea typeface="ＭＳ Ｐゴシック"/>
              </a:rPr>
              <a:t>76% of those who had money deducted from their deposit believed this was unfair, though only 16% had success in challenging this</a:t>
            </a:r>
            <a:endParaRPr sz="2000" dirty="0">
              <a:solidFill>
                <a:prstClr val="black"/>
              </a:solidFill>
            </a:endParaRPr>
          </a:p>
          <a:p>
            <a:endParaRPr dirty="0">
              <a:solidFill>
                <a:prstClr val="black"/>
              </a:solidFill>
            </a:endParaRPr>
          </a:p>
          <a:p>
            <a:r>
              <a:rPr lang="en-GB" sz="1600" b="1" dirty="0">
                <a:solidFill>
                  <a:srgbClr val="000000"/>
                </a:solidFill>
                <a:latin typeface="Verdana"/>
                <a:ea typeface="ＭＳ Ｐゴシック"/>
              </a:rPr>
              <a:t>NUS Report: Homes Fit For Study (2014)</a:t>
            </a:r>
            <a:endParaRPr dirty="0">
              <a:solidFill>
                <a:prstClr val="black"/>
              </a:solidFill>
            </a:endParaRPr>
          </a:p>
        </p:txBody>
      </p:sp>
      <p:pic>
        <p:nvPicPr>
          <p:cNvPr id="47" name="Picture 6"/>
          <p:cNvPicPr/>
          <p:nvPr/>
        </p:nvPicPr>
        <p:blipFill>
          <a:blip r:embed="rId3"/>
          <a:stretch/>
        </p:blipFill>
        <p:spPr>
          <a:xfrm>
            <a:off x="5705640" y="5949360"/>
            <a:ext cx="1145520" cy="762480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927431378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" name="Content Placeholder 5"/>
          <p:cNvPicPr/>
          <p:nvPr/>
        </p:nvPicPr>
        <p:blipFill>
          <a:blip r:embed="rId2"/>
          <a:stretch/>
        </p:blipFill>
        <p:spPr>
          <a:xfrm>
            <a:off x="7092360" y="5372640"/>
            <a:ext cx="1855080" cy="1277640"/>
          </a:xfrm>
          <a:prstGeom prst="rect">
            <a:avLst/>
          </a:prstGeom>
          <a:ln>
            <a:noFill/>
          </a:ln>
        </p:spPr>
      </p:pic>
      <p:sp>
        <p:nvSpPr>
          <p:cNvPr id="49" name="TextShape 1"/>
          <p:cNvSpPr txBox="1"/>
          <p:nvPr/>
        </p:nvSpPr>
        <p:spPr>
          <a:xfrm>
            <a:off x="1141200" y="548640"/>
            <a:ext cx="7988040" cy="1007640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r>
              <a:rPr lang="en-GB" sz="3200">
                <a:solidFill>
                  <a:srgbClr val="FFFFFF"/>
                </a:solidFill>
                <a:latin typeface="Verdana"/>
                <a:ea typeface="ＭＳ Ｐゴシック"/>
              </a:rPr>
              <a:t>Workshop aims and objectives</a:t>
            </a:r>
            <a:endParaRPr>
              <a:solidFill>
                <a:prstClr val="black"/>
              </a:solidFill>
            </a:endParaRPr>
          </a:p>
        </p:txBody>
      </p:sp>
      <p:sp>
        <p:nvSpPr>
          <p:cNvPr id="50" name="TextShape 2"/>
          <p:cNvSpPr txBox="1"/>
          <p:nvPr/>
        </p:nvSpPr>
        <p:spPr>
          <a:xfrm>
            <a:off x="539640" y="1580760"/>
            <a:ext cx="7992360" cy="1079640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endParaRPr lang="en-GB" sz="2200" b="1" dirty="0" smtClean="0">
              <a:solidFill>
                <a:srgbClr val="000000"/>
              </a:solidFill>
              <a:latin typeface="Verdana"/>
              <a:ea typeface="ＭＳ Ｐゴシック"/>
            </a:endParaRPr>
          </a:p>
          <a:p>
            <a:r>
              <a:rPr lang="en-GB" sz="2400" b="1" dirty="0" smtClean="0">
                <a:solidFill>
                  <a:srgbClr val="000000"/>
                </a:solidFill>
                <a:latin typeface="Verdana"/>
                <a:ea typeface="ＭＳ Ｐゴシック"/>
              </a:rPr>
              <a:t>Aim</a:t>
            </a:r>
            <a:r>
              <a:rPr lang="en-GB" sz="2400" b="1" dirty="0">
                <a:solidFill>
                  <a:srgbClr val="000000"/>
                </a:solidFill>
                <a:latin typeface="Verdana"/>
                <a:ea typeface="ＭＳ Ｐゴシック"/>
              </a:rPr>
              <a:t>: To give you the skills, knowledge and confidence you need to have a good experience in rented housing</a:t>
            </a:r>
            <a:endParaRPr sz="2400" dirty="0">
              <a:solidFill>
                <a:prstClr val="black"/>
              </a:solidFill>
            </a:endParaRPr>
          </a:p>
          <a:p>
            <a:endParaRPr sz="2400" dirty="0">
              <a:solidFill>
                <a:prstClr val="black"/>
              </a:solidFill>
            </a:endParaRPr>
          </a:p>
          <a:p>
            <a:r>
              <a:rPr lang="en-GB" sz="2400" dirty="0">
                <a:solidFill>
                  <a:srgbClr val="000000"/>
                </a:solidFill>
                <a:latin typeface="Verdana"/>
                <a:ea typeface="ＭＳ Ｐゴシック"/>
              </a:rPr>
              <a:t>This workshop will focus on</a:t>
            </a:r>
            <a:r>
              <a:rPr lang="en-GB" sz="2400" b="1" dirty="0">
                <a:solidFill>
                  <a:srgbClr val="000000"/>
                </a:solidFill>
                <a:latin typeface="Verdana"/>
                <a:ea typeface="ＭＳ Ｐゴシック"/>
              </a:rPr>
              <a:t> your rights as a tenant and how to assert them when problems arise.</a:t>
            </a:r>
            <a:endParaRPr sz="2400" dirty="0">
              <a:solidFill>
                <a:prstClr val="black"/>
              </a:solidFill>
            </a:endParaRPr>
          </a:p>
          <a:p>
            <a:endParaRPr dirty="0">
              <a:solidFill>
                <a:prstClr val="black"/>
              </a:solidFill>
            </a:endParaRPr>
          </a:p>
          <a:p>
            <a:endParaRPr dirty="0">
              <a:solidFill>
                <a:prstClr val="black"/>
              </a:solidFill>
            </a:endParaRPr>
          </a:p>
        </p:txBody>
      </p:sp>
      <p:pic>
        <p:nvPicPr>
          <p:cNvPr id="51" name="Picture 6"/>
          <p:cNvPicPr/>
          <p:nvPr/>
        </p:nvPicPr>
        <p:blipFill>
          <a:blip r:embed="rId3"/>
          <a:stretch/>
        </p:blipFill>
        <p:spPr>
          <a:xfrm>
            <a:off x="5721840" y="5920560"/>
            <a:ext cx="1151640" cy="766800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718342759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" name="Content Placeholder 5"/>
          <p:cNvPicPr/>
          <p:nvPr/>
        </p:nvPicPr>
        <p:blipFill>
          <a:blip r:embed="rId2"/>
          <a:stretch/>
        </p:blipFill>
        <p:spPr>
          <a:xfrm>
            <a:off x="7092360" y="5372640"/>
            <a:ext cx="1855080" cy="1277640"/>
          </a:xfrm>
          <a:prstGeom prst="rect">
            <a:avLst/>
          </a:prstGeom>
          <a:ln>
            <a:noFill/>
          </a:ln>
        </p:spPr>
      </p:pic>
      <p:sp>
        <p:nvSpPr>
          <p:cNvPr id="53" name="TextShape 1"/>
          <p:cNvSpPr txBox="1"/>
          <p:nvPr/>
        </p:nvSpPr>
        <p:spPr>
          <a:xfrm>
            <a:off x="2627640" y="548640"/>
            <a:ext cx="7988040" cy="1007640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GB" sz="3200" strike="noStrike">
                <a:solidFill>
                  <a:srgbClr val="FFFFFF"/>
                </a:solidFill>
                <a:latin typeface="Verdana"/>
                <a:ea typeface="ＭＳ Ｐゴシック"/>
              </a:rPr>
              <a:t>Workshop focus</a:t>
            </a:r>
            <a:endParaRPr/>
          </a:p>
        </p:txBody>
      </p:sp>
      <p:sp>
        <p:nvSpPr>
          <p:cNvPr id="54" name="TextShape 2"/>
          <p:cNvSpPr txBox="1"/>
          <p:nvPr/>
        </p:nvSpPr>
        <p:spPr>
          <a:xfrm>
            <a:off x="541800" y="2061000"/>
            <a:ext cx="7992360" cy="3859560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r>
              <a:rPr lang="en-GB" sz="2400" strike="noStrike">
                <a:solidFill>
                  <a:srgbClr val="000000"/>
                </a:solidFill>
                <a:latin typeface="Verdana"/>
                <a:ea typeface="ＭＳ Ｐゴシック"/>
              </a:rPr>
              <a:t>This training focusses on your rights under </a:t>
            </a:r>
            <a:r>
              <a:rPr lang="en-GB" sz="2400" b="1" strike="noStrike">
                <a:solidFill>
                  <a:srgbClr val="000000"/>
                </a:solidFill>
                <a:latin typeface="Verdana"/>
                <a:ea typeface="ＭＳ Ｐゴシック"/>
              </a:rPr>
              <a:t>Assured Shorthold Tenancies</a:t>
            </a: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r>
              <a:rPr lang="en-GB" sz="2400" strike="noStrike">
                <a:solidFill>
                  <a:srgbClr val="000000"/>
                </a:solidFill>
                <a:latin typeface="Verdana"/>
                <a:ea typeface="ＭＳ Ｐゴシック"/>
              </a:rPr>
              <a:t>Use Shelter’s Tenancy Checker at </a:t>
            </a:r>
            <a:r>
              <a:rPr lang="en-GB" sz="2400" b="1" strike="noStrike">
                <a:solidFill>
                  <a:srgbClr val="000000"/>
                </a:solidFill>
                <a:latin typeface="Verdana"/>
                <a:ea typeface="ＭＳ Ｐゴシック"/>
              </a:rPr>
              <a:t>shelter.org.uk</a:t>
            </a:r>
            <a:r>
              <a:rPr lang="en-GB" sz="2400" strike="noStrike">
                <a:solidFill>
                  <a:srgbClr val="000000"/>
                </a:solidFill>
                <a:latin typeface="Verdana"/>
                <a:ea typeface="ＭＳ Ｐゴシック"/>
              </a:rPr>
              <a:t> to check what you are being offered</a:t>
            </a:r>
            <a:endParaRPr/>
          </a:p>
        </p:txBody>
      </p:sp>
      <p:pic>
        <p:nvPicPr>
          <p:cNvPr id="55" name="Picture 6"/>
          <p:cNvPicPr/>
          <p:nvPr/>
        </p:nvPicPr>
        <p:blipFill>
          <a:blip r:embed="rId3"/>
          <a:stretch/>
        </p:blipFill>
        <p:spPr>
          <a:xfrm>
            <a:off x="5721840" y="5920560"/>
            <a:ext cx="1151640" cy="76680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TextShape 1"/>
          <p:cNvSpPr txBox="1"/>
          <p:nvPr/>
        </p:nvSpPr>
        <p:spPr>
          <a:xfrm>
            <a:off x="541440" y="549360"/>
            <a:ext cx="7988040" cy="1007640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endParaRPr/>
          </a:p>
        </p:txBody>
      </p:sp>
      <p:sp>
        <p:nvSpPr>
          <p:cNvPr id="57" name="TextShape 2"/>
          <p:cNvSpPr txBox="1"/>
          <p:nvPr/>
        </p:nvSpPr>
        <p:spPr>
          <a:xfrm>
            <a:off x="539640" y="1773360"/>
            <a:ext cx="7992720" cy="647280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pPr algn="ctr"/>
            <a:endParaRPr/>
          </a:p>
        </p:txBody>
      </p:sp>
      <p:pic>
        <p:nvPicPr>
          <p:cNvPr id="58" name="Picture 1"/>
          <p:cNvPicPr/>
          <p:nvPr/>
        </p:nvPicPr>
        <p:blipFill>
          <a:blip r:embed="rId2"/>
          <a:stretch/>
        </p:blipFill>
        <p:spPr>
          <a:xfrm>
            <a:off x="-39600" y="260640"/>
            <a:ext cx="9183240" cy="6910200"/>
          </a:xfrm>
          <a:prstGeom prst="rect">
            <a:avLst/>
          </a:prstGeom>
          <a:ln>
            <a:noFill/>
          </a:ln>
        </p:spPr>
      </p:pic>
      <p:sp>
        <p:nvSpPr>
          <p:cNvPr id="59" name="CustomShape 3"/>
          <p:cNvSpPr/>
          <p:nvPr/>
        </p:nvSpPr>
        <p:spPr>
          <a:xfrm>
            <a:off x="539640" y="2118240"/>
            <a:ext cx="8229240" cy="6393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en-GB" sz="5800" strike="noStrike">
                <a:solidFill>
                  <a:srgbClr val="FFFFFF"/>
                </a:solidFill>
                <a:latin typeface="Verdana"/>
                <a:ea typeface="ＭＳ Ｐゴシック"/>
              </a:rPr>
              <a:t>Tenant Troubleshooting</a:t>
            </a:r>
            <a:endParaRPr/>
          </a:p>
        </p:txBody>
      </p:sp>
      <p:pic>
        <p:nvPicPr>
          <p:cNvPr id="60" name="Content Placeholder 5"/>
          <p:cNvPicPr/>
          <p:nvPr/>
        </p:nvPicPr>
        <p:blipFill>
          <a:blip r:embed="rId3"/>
          <a:srcRect t="4424"/>
          <a:stretch/>
        </p:blipFill>
        <p:spPr>
          <a:xfrm>
            <a:off x="6510240" y="276840"/>
            <a:ext cx="2358360" cy="1552320"/>
          </a:xfrm>
          <a:prstGeom prst="rect">
            <a:avLst/>
          </a:prstGeom>
          <a:ln>
            <a:noFill/>
          </a:ln>
        </p:spPr>
      </p:pic>
      <p:pic>
        <p:nvPicPr>
          <p:cNvPr id="61" name="Picture 6"/>
          <p:cNvPicPr/>
          <p:nvPr/>
        </p:nvPicPr>
        <p:blipFill>
          <a:blip r:embed="rId4"/>
          <a:stretch/>
        </p:blipFill>
        <p:spPr>
          <a:xfrm>
            <a:off x="7164360" y="5745240"/>
            <a:ext cx="1685160" cy="112176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TextShape 1"/>
          <p:cNvSpPr txBox="1"/>
          <p:nvPr/>
        </p:nvSpPr>
        <p:spPr>
          <a:xfrm>
            <a:off x="1845000" y="567000"/>
            <a:ext cx="7988040" cy="1007640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GB" sz="3200" strike="noStrike">
                <a:solidFill>
                  <a:srgbClr val="FFFFFF"/>
                </a:solidFill>
                <a:latin typeface="Verdana"/>
                <a:ea typeface="ＭＳ Ｐゴシック"/>
              </a:rPr>
              <a:t>Scenarios: Tenancy Toolkit</a:t>
            </a:r>
            <a:endParaRPr/>
          </a:p>
        </p:txBody>
      </p:sp>
      <p:pic>
        <p:nvPicPr>
          <p:cNvPr id="63" name="Picture 6"/>
          <p:cNvPicPr/>
          <p:nvPr/>
        </p:nvPicPr>
        <p:blipFill>
          <a:blip r:embed="rId2"/>
          <a:stretch/>
        </p:blipFill>
        <p:spPr>
          <a:xfrm>
            <a:off x="5234040" y="5882040"/>
            <a:ext cx="1209960" cy="805320"/>
          </a:xfrm>
          <a:prstGeom prst="rect">
            <a:avLst/>
          </a:prstGeom>
          <a:ln>
            <a:noFill/>
          </a:ln>
        </p:spPr>
      </p:pic>
      <p:pic>
        <p:nvPicPr>
          <p:cNvPr id="65" name="Content Placeholder 5"/>
          <p:cNvPicPr/>
          <p:nvPr/>
        </p:nvPicPr>
        <p:blipFill>
          <a:blip r:embed="rId3"/>
          <a:stretch/>
        </p:blipFill>
        <p:spPr>
          <a:xfrm>
            <a:off x="6876360" y="5223960"/>
            <a:ext cx="2071080" cy="1426320"/>
          </a:xfrm>
          <a:prstGeom prst="rect">
            <a:avLst/>
          </a:prstGeom>
          <a:ln>
            <a:noFill/>
          </a:ln>
        </p:spPr>
      </p:pic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46422497"/>
              </p:ext>
            </p:extLst>
          </p:nvPr>
        </p:nvGraphicFramePr>
        <p:xfrm>
          <a:off x="305459" y="1604963"/>
          <a:ext cx="8563119" cy="4243847"/>
        </p:xfrm>
        <a:graphic>
          <a:graphicData uri="http://schemas.openxmlformats.org/drawingml/2006/table">
            <a:tbl>
              <a:tblPr/>
              <a:tblGrid>
                <a:gridCol w="4668739"/>
                <a:gridCol w="3894380"/>
              </a:tblGrid>
              <a:tr h="36947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800" b="1" kern="1200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MS PGothic" panose="020B0600070205080204" pitchFamily="34" charset="-128"/>
                          <a:cs typeface="DejaVu Sans"/>
                        </a:rPr>
                        <a:t>Organisations</a:t>
                      </a:r>
                      <a:endParaRPr lang="en-GB" sz="1800" dirty="0">
                        <a:effectLst/>
                        <a:latin typeface="Verdana" panose="020B060403050404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7768" marR="87768" marT="43884" marB="4388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800" b="1" kern="120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MS PGothic" panose="020B0600070205080204" pitchFamily="34" charset="-128"/>
                          <a:cs typeface="DejaVu Sans"/>
                        </a:rPr>
                        <a:t>Documents</a:t>
                      </a:r>
                      <a:endParaRPr lang="en-GB" sz="1800">
                        <a:effectLst/>
                        <a:latin typeface="Verdana" panose="020B060403050404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7768" marR="87768" marT="43884" marB="4388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9539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800" kern="120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MS PGothic" panose="020B0600070205080204" pitchFamily="34" charset="-128"/>
                          <a:cs typeface="DejaVu Sans"/>
                        </a:rPr>
                        <a:t>Local council’s Environmental Health department</a:t>
                      </a:r>
                      <a:endParaRPr lang="en-GB" sz="1800">
                        <a:effectLst/>
                        <a:latin typeface="Verdana" panose="020B060403050404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7768" marR="87768" marT="43884" marB="4388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800" kern="120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MS PGothic" panose="020B0600070205080204" pitchFamily="34" charset="-128"/>
                          <a:cs typeface="DejaVu Sans"/>
                        </a:rPr>
                        <a:t>NUS house-hunting checklist</a:t>
                      </a:r>
                      <a:endParaRPr lang="en-GB" sz="1800">
                        <a:effectLst/>
                        <a:latin typeface="Verdana" panose="020B060403050404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7768" marR="87768" marT="43884" marB="4388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8865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800" kern="120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MS PGothic" panose="020B0600070205080204" pitchFamily="34" charset="-128"/>
                          <a:cs typeface="DejaVu Sans"/>
                        </a:rPr>
                        <a:t>Students’ Union Advice Centre</a:t>
                      </a:r>
                      <a:endParaRPr lang="en-GB" sz="1800">
                        <a:effectLst/>
                        <a:latin typeface="Verdana" panose="020B060403050404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7768" marR="87768" marT="43884" marB="4388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800" kern="120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MS PGothic" panose="020B0600070205080204" pitchFamily="34" charset="-128"/>
                          <a:cs typeface="DejaVu Sans"/>
                        </a:rPr>
                        <a:t>NUS resource on signing contracts</a:t>
                      </a:r>
                      <a:endParaRPr lang="en-GB" sz="1800">
                        <a:effectLst/>
                        <a:latin typeface="Verdana" panose="020B060403050404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7768" marR="87768" marT="43884" marB="4388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8865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800" kern="1200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MS PGothic" panose="020B0600070205080204" pitchFamily="34" charset="-128"/>
                          <a:cs typeface="DejaVu Sans"/>
                        </a:rPr>
                        <a:t>Landlord/letting agent accreditation scheme</a:t>
                      </a:r>
                      <a:endParaRPr lang="en-GB" sz="1800" dirty="0">
                        <a:effectLst/>
                        <a:latin typeface="Verdana" panose="020B060403050404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7768" marR="87768" marT="43884" marB="4388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800" kern="1200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MS PGothic" panose="020B0600070205080204" pitchFamily="34" charset="-128"/>
                          <a:cs typeface="DejaVu Sans"/>
                        </a:rPr>
                        <a:t>An Inventory</a:t>
                      </a:r>
                      <a:endParaRPr lang="en-GB" sz="1800" dirty="0">
                        <a:effectLst/>
                        <a:latin typeface="Verdana" panose="020B060403050404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7768" marR="87768" marT="43884" marB="4388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9539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800" kern="120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MS PGothic" panose="020B0600070205080204" pitchFamily="34" charset="-128"/>
                          <a:cs typeface="DejaVu Sans"/>
                        </a:rPr>
                        <a:t>Deposit Protection Scheme’s “Alternative Dispute Resolution” process</a:t>
                      </a:r>
                      <a:endParaRPr lang="en-GB" sz="1800">
                        <a:effectLst/>
                        <a:latin typeface="Verdana" panose="020B060403050404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7768" marR="87768" marT="43884" marB="4388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800" kern="120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MS PGothic" panose="020B0600070205080204" pitchFamily="34" charset="-128"/>
                          <a:cs typeface="DejaVu Sans"/>
                        </a:rPr>
                        <a:t>Individual Tenancy Agreements</a:t>
                      </a:r>
                      <a:endParaRPr lang="en-GB" sz="1800">
                        <a:effectLst/>
                        <a:latin typeface="Verdana" panose="020B060403050404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7768" marR="87768" marT="43884" marB="4388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3910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GB" sz="18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768" marR="87768" marT="43884" marB="4388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800" kern="1200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MS PGothic" panose="020B0600070205080204" pitchFamily="34" charset="-128"/>
                          <a:cs typeface="DejaVu Sans"/>
                        </a:rPr>
                        <a:t>Guarantor form with limited liability</a:t>
                      </a:r>
                      <a:endParaRPr lang="en-GB" sz="1800" dirty="0">
                        <a:effectLst/>
                        <a:latin typeface="Verdana" panose="020B060403050404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7768" marR="87768" marT="43884" marB="4388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1412875" y="1604963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Content Placeholder 5"/>
          <p:cNvPicPr/>
          <p:nvPr/>
        </p:nvPicPr>
        <p:blipFill>
          <a:blip r:embed="rId2"/>
          <a:stretch/>
        </p:blipFill>
        <p:spPr>
          <a:xfrm>
            <a:off x="6876360" y="5223960"/>
            <a:ext cx="2071080" cy="1426320"/>
          </a:xfrm>
          <a:prstGeom prst="rect">
            <a:avLst/>
          </a:prstGeom>
          <a:ln>
            <a:noFill/>
          </a:ln>
        </p:spPr>
      </p:pic>
      <p:sp>
        <p:nvSpPr>
          <p:cNvPr id="67" name="TextShape 1"/>
          <p:cNvSpPr txBox="1"/>
          <p:nvPr/>
        </p:nvSpPr>
        <p:spPr>
          <a:xfrm>
            <a:off x="2123640" y="586800"/>
            <a:ext cx="7988040" cy="1007640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GB" sz="3200" strike="noStrike">
                <a:solidFill>
                  <a:srgbClr val="FFFFFF"/>
                </a:solidFill>
                <a:latin typeface="Verdana"/>
                <a:ea typeface="ＭＳ Ｐゴシック"/>
              </a:rPr>
              <a:t>Scenarios: GuarantorGate</a:t>
            </a:r>
            <a:endParaRPr/>
          </a:p>
        </p:txBody>
      </p:sp>
      <p:sp>
        <p:nvSpPr>
          <p:cNvPr id="68" name="TextShape 2"/>
          <p:cNvSpPr txBox="1"/>
          <p:nvPr/>
        </p:nvSpPr>
        <p:spPr>
          <a:xfrm>
            <a:off x="611640" y="1594800"/>
            <a:ext cx="7992360" cy="1079640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GB" sz="2000" b="1" strike="noStrike" dirty="0" smtClean="0">
                <a:solidFill>
                  <a:srgbClr val="000000"/>
                </a:solidFill>
                <a:latin typeface="Verdana"/>
                <a:ea typeface="ＭＳ Ｐゴシック"/>
              </a:rPr>
              <a:t>Next </a:t>
            </a:r>
            <a:r>
              <a:rPr lang="en-GB" sz="2000" b="1" strike="noStrike" dirty="0">
                <a:solidFill>
                  <a:srgbClr val="000000"/>
                </a:solidFill>
                <a:latin typeface="Verdana"/>
                <a:ea typeface="ＭＳ Ｐゴシック"/>
              </a:rPr>
              <a:t>steps:</a:t>
            </a:r>
            <a:endParaRPr sz="2000" dirty="0"/>
          </a:p>
          <a:p>
            <a:pPr marL="28575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GB" sz="2000" strike="noStrike" dirty="0">
                <a:solidFill>
                  <a:srgbClr val="000000"/>
                </a:solidFill>
                <a:latin typeface="Verdana"/>
                <a:ea typeface="ＭＳ Ｐゴシック"/>
              </a:rPr>
              <a:t>Try negotiating with landlord and old housemate about repayments</a:t>
            </a:r>
            <a:endParaRPr sz="2000" dirty="0"/>
          </a:p>
          <a:p>
            <a:pPr marL="28575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GB" sz="2000" strike="noStrike" dirty="0">
                <a:solidFill>
                  <a:srgbClr val="000000"/>
                </a:solidFill>
                <a:latin typeface="Verdana"/>
                <a:ea typeface="ＭＳ Ｐゴシック"/>
              </a:rPr>
              <a:t>Continue to look for a new housemate</a:t>
            </a:r>
            <a:endParaRPr sz="2000" dirty="0"/>
          </a:p>
          <a:p>
            <a:pPr marL="28575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GB" sz="2000" strike="noStrike" dirty="0">
                <a:solidFill>
                  <a:srgbClr val="000000"/>
                </a:solidFill>
                <a:latin typeface="Verdana"/>
                <a:ea typeface="ＭＳ Ｐゴシック"/>
              </a:rPr>
              <a:t>Visit the Students’ Union Advice </a:t>
            </a:r>
            <a:r>
              <a:rPr lang="en-GB" sz="2000" strike="noStrike" dirty="0" smtClean="0">
                <a:solidFill>
                  <a:srgbClr val="000000"/>
                </a:solidFill>
                <a:latin typeface="Verdana"/>
                <a:ea typeface="ＭＳ Ｐゴシック"/>
              </a:rPr>
              <a:t>Centre</a:t>
            </a:r>
            <a:endParaRPr lang="en-GB" sz="2000" dirty="0"/>
          </a:p>
          <a:p>
            <a:pPr>
              <a:lnSpc>
                <a:spcPct val="100000"/>
              </a:lnSpc>
            </a:pPr>
            <a:r>
              <a:rPr lang="en-GB" sz="2000" b="1" strike="noStrike" dirty="0" smtClean="0">
                <a:solidFill>
                  <a:srgbClr val="000000"/>
                </a:solidFill>
                <a:latin typeface="Verdana"/>
                <a:ea typeface="ＭＳ Ｐゴシック"/>
              </a:rPr>
              <a:t>Prevent </a:t>
            </a:r>
            <a:r>
              <a:rPr lang="en-GB" sz="2000" b="1" strike="noStrike" dirty="0">
                <a:solidFill>
                  <a:srgbClr val="000000"/>
                </a:solidFill>
                <a:latin typeface="Verdana"/>
                <a:ea typeface="ＭＳ Ｐゴシック"/>
              </a:rPr>
              <a:t>this by:</a:t>
            </a:r>
            <a:endParaRPr sz="2000" dirty="0"/>
          </a:p>
          <a:p>
            <a:pPr marL="28575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GB" sz="2000" strike="noStrike" dirty="0">
                <a:solidFill>
                  <a:srgbClr val="000000"/>
                </a:solidFill>
                <a:latin typeface="Verdana"/>
                <a:ea typeface="ＭＳ Ｐゴシック"/>
              </a:rPr>
              <a:t>Avoiding house-hunting too early</a:t>
            </a:r>
            <a:endParaRPr sz="2000" dirty="0"/>
          </a:p>
          <a:p>
            <a:pPr marL="28575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GB" sz="2000" strike="noStrike" dirty="0">
                <a:solidFill>
                  <a:srgbClr val="000000"/>
                </a:solidFill>
                <a:latin typeface="Verdana"/>
                <a:ea typeface="ＭＳ Ｐゴシック"/>
              </a:rPr>
              <a:t>Getting contract &amp; guarantor form checked by Students’ Union Advice Centre</a:t>
            </a:r>
            <a:endParaRPr sz="2000" dirty="0"/>
          </a:p>
          <a:p>
            <a:pPr marL="28575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GB" sz="2000" strike="noStrike" dirty="0">
                <a:solidFill>
                  <a:srgbClr val="000000"/>
                </a:solidFill>
                <a:latin typeface="Verdana"/>
                <a:ea typeface="ＭＳ Ｐゴシック"/>
              </a:rPr>
              <a:t>Limiting guarantor liability to your share of rent and damages</a:t>
            </a:r>
            <a:endParaRPr sz="2000" dirty="0"/>
          </a:p>
          <a:p>
            <a:pPr marL="28575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GB" sz="2000" strike="noStrike" dirty="0">
                <a:solidFill>
                  <a:srgbClr val="000000"/>
                </a:solidFill>
                <a:latin typeface="Verdana"/>
                <a:ea typeface="ＭＳ Ｐゴシック"/>
              </a:rPr>
              <a:t>Communicating regularly with your housemates</a:t>
            </a:r>
            <a:endParaRPr sz="2000" dirty="0"/>
          </a:p>
          <a:p>
            <a:pPr marL="28575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GB" sz="2000" strike="noStrike" dirty="0">
                <a:solidFill>
                  <a:srgbClr val="000000"/>
                </a:solidFill>
                <a:latin typeface="Verdana"/>
                <a:ea typeface="ＭＳ Ｐゴシック"/>
              </a:rPr>
              <a:t>Possibly signing individual tenancy agreements</a:t>
            </a:r>
            <a:endParaRPr sz="2000" dirty="0"/>
          </a:p>
          <a:p>
            <a:pPr>
              <a:lnSpc>
                <a:spcPct val="100000"/>
              </a:lnSpc>
            </a:pPr>
            <a:endParaRPr dirty="0"/>
          </a:p>
        </p:txBody>
      </p:sp>
      <p:pic>
        <p:nvPicPr>
          <p:cNvPr id="69" name="Picture 6"/>
          <p:cNvPicPr/>
          <p:nvPr/>
        </p:nvPicPr>
        <p:blipFill>
          <a:blip r:embed="rId3"/>
          <a:stretch/>
        </p:blipFill>
        <p:spPr>
          <a:xfrm>
            <a:off x="5234040" y="5882040"/>
            <a:ext cx="1209960" cy="80532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0" name="Content Placeholder 5"/>
          <p:cNvPicPr/>
          <p:nvPr/>
        </p:nvPicPr>
        <p:blipFill>
          <a:blip r:embed="rId2"/>
          <a:stretch/>
        </p:blipFill>
        <p:spPr>
          <a:xfrm>
            <a:off x="6876360" y="5223960"/>
            <a:ext cx="2071080" cy="1426320"/>
          </a:xfrm>
          <a:prstGeom prst="rect">
            <a:avLst/>
          </a:prstGeom>
          <a:ln>
            <a:noFill/>
          </a:ln>
        </p:spPr>
      </p:pic>
      <p:sp>
        <p:nvSpPr>
          <p:cNvPr id="71" name="TextShape 1"/>
          <p:cNvSpPr txBox="1"/>
          <p:nvPr/>
        </p:nvSpPr>
        <p:spPr>
          <a:xfrm>
            <a:off x="919800" y="548640"/>
            <a:ext cx="7988040" cy="1007640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GB" sz="3200" strike="noStrike">
                <a:solidFill>
                  <a:srgbClr val="FFFFFF"/>
                </a:solidFill>
                <a:latin typeface="Verdana"/>
                <a:ea typeface="ＭＳ Ｐゴシック"/>
              </a:rPr>
              <a:t>Scenarios: Neighbour Nightmares</a:t>
            </a:r>
            <a:endParaRPr/>
          </a:p>
        </p:txBody>
      </p:sp>
      <p:sp>
        <p:nvSpPr>
          <p:cNvPr id="72" name="TextShape 2"/>
          <p:cNvSpPr txBox="1"/>
          <p:nvPr/>
        </p:nvSpPr>
        <p:spPr>
          <a:xfrm>
            <a:off x="467640" y="1556640"/>
            <a:ext cx="7992360" cy="1079640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GB" sz="2000" b="1" strike="noStrike" dirty="0">
                <a:solidFill>
                  <a:srgbClr val="000000"/>
                </a:solidFill>
                <a:latin typeface="Verdana"/>
                <a:ea typeface="ＭＳ Ｐゴシック"/>
              </a:rPr>
              <a:t>Next steps:</a:t>
            </a:r>
            <a:endParaRPr sz="2000" dirty="0"/>
          </a:p>
          <a:p>
            <a:pPr marL="342900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GB" sz="2000" strike="noStrike" dirty="0">
                <a:solidFill>
                  <a:srgbClr val="000000"/>
                </a:solidFill>
                <a:latin typeface="Verdana"/>
                <a:ea typeface="ＭＳ Ｐゴシック"/>
              </a:rPr>
              <a:t>Talk to your neighbours to apologise, and talk to your housemates about managing noise in future</a:t>
            </a:r>
            <a:endParaRPr sz="2000" dirty="0"/>
          </a:p>
          <a:p>
            <a:pPr marL="342900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GB" sz="2000" strike="noStrike" dirty="0">
                <a:solidFill>
                  <a:srgbClr val="000000"/>
                </a:solidFill>
                <a:latin typeface="Verdana"/>
                <a:ea typeface="ＭＳ Ｐゴシック"/>
              </a:rPr>
              <a:t>Read your tenancy agreement to know your rights and responsibilities: under an AST your landlord cannot evict you without a court order, but you may be breaching your agreement by causing nuisance to your neighbours</a:t>
            </a:r>
            <a:endParaRPr sz="2000" dirty="0"/>
          </a:p>
          <a:p>
            <a:pPr>
              <a:lnSpc>
                <a:spcPct val="100000"/>
              </a:lnSpc>
            </a:pPr>
            <a:r>
              <a:rPr lang="en-GB" sz="2000" b="1" strike="noStrike" dirty="0">
                <a:solidFill>
                  <a:srgbClr val="000000"/>
                </a:solidFill>
                <a:latin typeface="Verdana"/>
                <a:ea typeface="ＭＳ Ｐゴシック"/>
              </a:rPr>
              <a:t>Prevent this by:</a:t>
            </a:r>
            <a:endParaRPr sz="2000" dirty="0"/>
          </a:p>
          <a:p>
            <a:pPr marL="342900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GB" sz="2000" strike="noStrike" dirty="0">
                <a:solidFill>
                  <a:srgbClr val="000000"/>
                </a:solidFill>
                <a:latin typeface="Verdana"/>
                <a:ea typeface="ＭＳ Ｐゴシック"/>
              </a:rPr>
              <a:t>Choosing housemates carefully and being clear on expectations</a:t>
            </a:r>
            <a:endParaRPr sz="2000" dirty="0"/>
          </a:p>
          <a:p>
            <a:pPr marL="342900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GB" sz="2000" strike="noStrike" dirty="0">
                <a:solidFill>
                  <a:srgbClr val="000000"/>
                </a:solidFill>
                <a:latin typeface="Verdana"/>
                <a:ea typeface="ＭＳ Ｐゴシック"/>
              </a:rPr>
              <a:t>Proactively introducing yourself to your neighbours and telling them if you’re having a party</a:t>
            </a:r>
            <a:endParaRPr sz="2000" dirty="0"/>
          </a:p>
          <a:p>
            <a:pPr marL="342900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GB" sz="2000" strike="noStrike" dirty="0">
                <a:solidFill>
                  <a:srgbClr val="000000"/>
                </a:solidFill>
                <a:latin typeface="Verdana"/>
                <a:ea typeface="ＭＳ Ｐゴシック"/>
              </a:rPr>
              <a:t>Getting an accredited landlord</a:t>
            </a:r>
            <a:endParaRPr sz="2000" dirty="0"/>
          </a:p>
          <a:p>
            <a:pPr marL="342900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GB" sz="2000" strike="noStrike" dirty="0">
                <a:solidFill>
                  <a:srgbClr val="000000"/>
                </a:solidFill>
                <a:latin typeface="Verdana"/>
                <a:ea typeface="ＭＳ Ｐゴシック"/>
              </a:rPr>
              <a:t>Checking your rights and responsibilities 
in your contract</a:t>
            </a:r>
            <a:endParaRPr sz="2000" dirty="0"/>
          </a:p>
          <a:p>
            <a:pPr>
              <a:lnSpc>
                <a:spcPct val="100000"/>
              </a:lnSpc>
            </a:pPr>
            <a:endParaRPr dirty="0"/>
          </a:p>
          <a:p>
            <a:pPr>
              <a:lnSpc>
                <a:spcPct val="100000"/>
              </a:lnSpc>
            </a:pPr>
            <a:endParaRPr dirty="0"/>
          </a:p>
        </p:txBody>
      </p:sp>
      <p:pic>
        <p:nvPicPr>
          <p:cNvPr id="73" name="Picture 6"/>
          <p:cNvPicPr/>
          <p:nvPr/>
        </p:nvPicPr>
        <p:blipFill>
          <a:blip r:embed="rId3"/>
          <a:stretch/>
        </p:blipFill>
        <p:spPr>
          <a:xfrm>
            <a:off x="5234040" y="5882040"/>
            <a:ext cx="1209960" cy="80532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4" name="Content Placeholder 5"/>
          <p:cNvPicPr/>
          <p:nvPr/>
        </p:nvPicPr>
        <p:blipFill>
          <a:blip r:embed="rId2"/>
          <a:stretch/>
        </p:blipFill>
        <p:spPr>
          <a:xfrm>
            <a:off x="6876360" y="5223960"/>
            <a:ext cx="2071080" cy="1426320"/>
          </a:xfrm>
          <a:prstGeom prst="rect">
            <a:avLst/>
          </a:prstGeom>
          <a:ln>
            <a:noFill/>
          </a:ln>
        </p:spPr>
      </p:pic>
      <p:sp>
        <p:nvSpPr>
          <p:cNvPr id="75" name="TextShape 1"/>
          <p:cNvSpPr txBox="1"/>
          <p:nvPr/>
        </p:nvSpPr>
        <p:spPr>
          <a:xfrm>
            <a:off x="1619640" y="548640"/>
            <a:ext cx="7988040" cy="1007640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GB" sz="3200" strike="noStrike">
                <a:solidFill>
                  <a:srgbClr val="FFFFFF"/>
                </a:solidFill>
                <a:latin typeface="Verdana"/>
                <a:ea typeface="ＭＳ Ｐゴシック"/>
              </a:rPr>
              <a:t>Scenarios: Mould Mayhem</a:t>
            </a:r>
            <a:endParaRPr/>
          </a:p>
        </p:txBody>
      </p:sp>
      <p:sp>
        <p:nvSpPr>
          <p:cNvPr id="76" name="TextShape 2"/>
          <p:cNvSpPr txBox="1"/>
          <p:nvPr/>
        </p:nvSpPr>
        <p:spPr>
          <a:xfrm>
            <a:off x="539640" y="1568520"/>
            <a:ext cx="7926120" cy="4524480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GB" sz="2000" b="1" strike="noStrike" dirty="0">
                <a:solidFill>
                  <a:srgbClr val="000000"/>
                </a:solidFill>
                <a:latin typeface="Verdana"/>
                <a:ea typeface="ＭＳ Ｐゴシック"/>
              </a:rPr>
              <a:t>Next steps:</a:t>
            </a:r>
            <a:endParaRPr sz="2000" dirty="0"/>
          </a:p>
          <a:p>
            <a:pPr marL="342900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GB" sz="2000" strike="noStrike" dirty="0">
                <a:solidFill>
                  <a:srgbClr val="000000"/>
                </a:solidFill>
                <a:latin typeface="Verdana"/>
                <a:ea typeface="ＭＳ Ｐゴシック"/>
              </a:rPr>
              <a:t>Take photos and keep a record of communication with landlord. Make sure communication is in writing.</a:t>
            </a:r>
            <a:endParaRPr sz="2000" dirty="0"/>
          </a:p>
          <a:p>
            <a:pPr marL="342900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GB" sz="2000" strike="noStrike" dirty="0">
                <a:solidFill>
                  <a:srgbClr val="000000"/>
                </a:solidFill>
                <a:latin typeface="Verdana"/>
                <a:ea typeface="ＭＳ Ｐゴシック"/>
              </a:rPr>
              <a:t>Get evidence of health impacts</a:t>
            </a:r>
            <a:endParaRPr sz="2000" dirty="0"/>
          </a:p>
          <a:p>
            <a:pPr marL="342900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GB" sz="2000" strike="noStrike" dirty="0">
                <a:solidFill>
                  <a:srgbClr val="000000"/>
                </a:solidFill>
                <a:latin typeface="Verdana"/>
                <a:ea typeface="ＭＳ Ｐゴシック"/>
              </a:rPr>
              <a:t>Contact Environmental Health at your local council. </a:t>
            </a:r>
            <a:r>
              <a:rPr lang="en-GB" sz="2000" dirty="0">
                <a:solidFill>
                  <a:srgbClr val="000000"/>
                </a:solidFill>
                <a:latin typeface="Verdana"/>
                <a:ea typeface="ＭＳ Ｐゴシック"/>
              </a:rPr>
              <a:t>V</a:t>
            </a:r>
            <a:r>
              <a:rPr lang="en-GB" sz="2000" strike="noStrike" dirty="0" smtClean="0">
                <a:solidFill>
                  <a:srgbClr val="000000"/>
                </a:solidFill>
                <a:latin typeface="Verdana"/>
                <a:ea typeface="ＭＳ Ｐゴシック"/>
              </a:rPr>
              <a:t>isit </a:t>
            </a:r>
            <a:r>
              <a:rPr lang="en-GB" sz="2000" strike="noStrike" dirty="0">
                <a:solidFill>
                  <a:srgbClr val="000000"/>
                </a:solidFill>
                <a:latin typeface="Verdana"/>
                <a:ea typeface="ＭＳ Ｐゴシック"/>
              </a:rPr>
              <a:t>your Students’ Union Advice Centre for advice before taking action against your landlord, particularly if you are not on a fixed term AST. </a:t>
            </a:r>
            <a:endParaRPr sz="2000" dirty="0"/>
          </a:p>
          <a:p>
            <a:pPr marL="342900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GB" sz="2000" strike="noStrike" dirty="0">
                <a:solidFill>
                  <a:srgbClr val="000000"/>
                </a:solidFill>
                <a:latin typeface="Verdana"/>
                <a:ea typeface="ＭＳ Ｐゴシック"/>
              </a:rPr>
              <a:t>Report your landlord’s negligence to their accreditation </a:t>
            </a:r>
            <a:r>
              <a:rPr lang="en-GB" sz="2000" strike="noStrike" dirty="0" smtClean="0">
                <a:solidFill>
                  <a:srgbClr val="000000"/>
                </a:solidFill>
                <a:latin typeface="Verdana"/>
                <a:ea typeface="ＭＳ Ｐゴシック"/>
              </a:rPr>
              <a:t>scheme</a:t>
            </a:r>
            <a:endParaRPr sz="2000" dirty="0"/>
          </a:p>
          <a:p>
            <a:pPr>
              <a:lnSpc>
                <a:spcPct val="100000"/>
              </a:lnSpc>
            </a:pPr>
            <a:r>
              <a:rPr lang="en-GB" sz="2000" b="1" strike="noStrike" dirty="0">
                <a:solidFill>
                  <a:srgbClr val="000000"/>
                </a:solidFill>
                <a:latin typeface="Verdana"/>
                <a:ea typeface="ＭＳ Ｐゴシック"/>
              </a:rPr>
              <a:t>Prevent this by:</a:t>
            </a:r>
            <a:endParaRPr sz="2000" dirty="0"/>
          </a:p>
          <a:p>
            <a:pPr marL="342900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GB" sz="2000" strike="noStrike" dirty="0">
                <a:solidFill>
                  <a:srgbClr val="000000"/>
                </a:solidFill>
                <a:latin typeface="Verdana"/>
                <a:ea typeface="ＭＳ Ｐゴシック"/>
              </a:rPr>
              <a:t>Using the NUS house-hunting check-list and avoiding houses with evident mould problems</a:t>
            </a:r>
            <a:endParaRPr sz="2000" dirty="0"/>
          </a:p>
          <a:p>
            <a:pPr marL="342900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GB" sz="2000" strike="noStrike" dirty="0">
                <a:solidFill>
                  <a:srgbClr val="000000"/>
                </a:solidFill>
                <a:latin typeface="Verdana"/>
                <a:ea typeface="ＭＳ Ｐゴシック"/>
              </a:rPr>
              <a:t>Talking to previous tenants</a:t>
            </a:r>
            <a:endParaRPr sz="2000" dirty="0"/>
          </a:p>
          <a:p>
            <a:pPr marL="342900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GB" sz="2000" strike="noStrike" dirty="0">
                <a:solidFill>
                  <a:srgbClr val="000000"/>
                </a:solidFill>
                <a:latin typeface="Verdana"/>
                <a:ea typeface="ＭＳ Ｐゴシック"/>
              </a:rPr>
              <a:t>Getting promised repairs </a:t>
            </a:r>
            <a:r>
              <a:rPr lang="en-GB" sz="2000" strike="noStrike" dirty="0" smtClean="0">
                <a:solidFill>
                  <a:srgbClr val="000000"/>
                </a:solidFill>
                <a:latin typeface="Verdana"/>
                <a:ea typeface="ＭＳ Ｐゴシック"/>
              </a:rPr>
              <a:t>written</a:t>
            </a:r>
          </a:p>
          <a:p>
            <a:pPr>
              <a:lnSpc>
                <a:spcPct val="100000"/>
              </a:lnSpc>
            </a:pPr>
            <a:r>
              <a:rPr lang="en-GB" sz="2000" dirty="0" smtClean="0">
                <a:solidFill>
                  <a:srgbClr val="000000"/>
                </a:solidFill>
                <a:latin typeface="Verdana"/>
                <a:ea typeface="ＭＳ Ｐゴシック"/>
              </a:rPr>
              <a:t>    </a:t>
            </a:r>
            <a:r>
              <a:rPr lang="en-GB" sz="2000" strike="noStrike" dirty="0" smtClean="0">
                <a:solidFill>
                  <a:srgbClr val="000000"/>
                </a:solidFill>
                <a:latin typeface="Verdana"/>
                <a:ea typeface="ＭＳ Ｐゴシック"/>
              </a:rPr>
              <a:t>into </a:t>
            </a:r>
            <a:r>
              <a:rPr lang="en-GB" sz="2000" strike="noStrike" dirty="0">
                <a:solidFill>
                  <a:srgbClr val="000000"/>
                </a:solidFill>
                <a:latin typeface="Verdana"/>
                <a:ea typeface="ＭＳ Ｐゴシック"/>
              </a:rPr>
              <a:t>your contract</a:t>
            </a:r>
            <a:endParaRPr sz="2000" dirty="0"/>
          </a:p>
          <a:p>
            <a:pPr>
              <a:lnSpc>
                <a:spcPct val="100000"/>
              </a:lnSpc>
            </a:pPr>
            <a:endParaRPr dirty="0"/>
          </a:p>
          <a:p>
            <a:pPr>
              <a:lnSpc>
                <a:spcPct val="100000"/>
              </a:lnSpc>
            </a:pPr>
            <a:endParaRPr dirty="0"/>
          </a:p>
        </p:txBody>
      </p:sp>
      <p:pic>
        <p:nvPicPr>
          <p:cNvPr id="77" name="Picture 6"/>
          <p:cNvPicPr/>
          <p:nvPr/>
        </p:nvPicPr>
        <p:blipFill>
          <a:blip r:embed="rId3"/>
          <a:stretch/>
        </p:blipFill>
        <p:spPr>
          <a:xfrm>
            <a:off x="5234040" y="5882040"/>
            <a:ext cx="1209960" cy="80532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</TotalTime>
  <Words>628</Words>
  <Application>Microsoft Office PowerPoint</Application>
  <PresentationFormat>On-screen Show (4:3)</PresentationFormat>
  <Paragraphs>90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13</vt:i4>
      </vt:variant>
    </vt:vector>
  </HeadingPairs>
  <TitlesOfParts>
    <vt:vector size="23" baseType="lpstr">
      <vt:lpstr>MS PGothic</vt:lpstr>
      <vt:lpstr>MS PGothic</vt:lpstr>
      <vt:lpstr>Arial</vt:lpstr>
      <vt:lpstr>Calibri</vt:lpstr>
      <vt:lpstr>DejaVu Sans</vt:lpstr>
      <vt:lpstr>StarSymbol</vt:lpstr>
      <vt:lpstr>Times New Roman</vt:lpstr>
      <vt:lpstr>Verdana</vt:lpstr>
      <vt:lpstr>Office Theme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lastModifiedBy>Fleur Priest-Stephens</cp:lastModifiedBy>
  <cp:revision>5</cp:revision>
  <dcterms:modified xsi:type="dcterms:W3CDTF">2016-06-28T14:13:51Z</dcterms:modified>
</cp:coreProperties>
</file>