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57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5030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4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7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9938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2633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2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59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04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87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050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8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72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37528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Rent: Tenancy Troubleshooting</a:t>
            </a:r>
          </a:p>
          <a:p>
            <a:pPr algn="ctr"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(Northern Ireland)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Deposit Disaster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67640" y="1751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Offer to paint the room yourself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your Deposit Protection Scheme’s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Dispute Resolution Mechanism (DRM) process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within 3 months of contract ending (if both parties agree) to dispute the charge for the burn mark and the cost of painting the room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an inventory done or doing one yourself, and taking photos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better with housemates about mutual expectations and choosing a responsible lead tenant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Signing individual contracts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3132000" y="582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Tenancy Tips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23270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Tenancy Tips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http://beta.nusconnect.org.uk/resources/ready-to-rent-tenancy-tips-video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https://www.youtube.com/watch?v=Rlcciluo7b4&amp;feature=youtu.be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9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Go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contract</a:t>
            </a:r>
            <a:endParaRPr lang="en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 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7898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4336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200" b="1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Aim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: To give you the skills, knowledge and confidence you need to have a good experience in rented housing</a:t>
            </a:r>
            <a:endParaRPr sz="2400" dirty="0">
              <a:solidFill>
                <a:prstClr val="black"/>
              </a:solidFill>
            </a:endParaRPr>
          </a:p>
          <a:p>
            <a:endParaRPr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 your rights as a tenant and how to assert them when problems arise.</a:t>
            </a:r>
            <a:endParaRPr sz="24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891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39640" y="184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Private Tenancy Agreement in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Northern Ireland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you’re not sure what tenancy you’re being offered, get advice before signing</a:t>
            </a:r>
            <a:endParaRPr dirty="0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118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Tenant Troubleshooting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845000" y="5670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Tenancy Toolkit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467640" y="157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TENANCY TOOLKIT: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4" name="Picture 6"/>
          <p:cNvPicPr/>
          <p:nvPr/>
        </p:nvPicPr>
        <p:blipFill>
          <a:blip r:embed="rId2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65" name="Table 3"/>
          <p:cNvGraphicFramePr/>
          <p:nvPr>
            <p:extLst>
              <p:ext uri="{D42A27DB-BD31-4B8C-83A1-F6EECF244321}">
                <p14:modId xmlns:p14="http://schemas.microsoft.com/office/powerpoint/2010/main" val="537468494"/>
              </p:ext>
            </p:extLst>
          </p:nvPr>
        </p:nvGraphicFramePr>
        <p:xfrm>
          <a:off x="611640" y="2085480"/>
          <a:ext cx="7992720" cy="3322320"/>
        </p:xfrm>
        <a:graphic>
          <a:graphicData uri="http://schemas.openxmlformats.org/drawingml/2006/table">
            <a:tbl>
              <a:tblPr/>
              <a:tblGrid>
                <a:gridCol w="4032360"/>
                <a:gridCol w="396036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Organisations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Documents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Local Council’s Environmental Health department</a:t>
                      </a:r>
                      <a:endParaRPr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The NUS Contract check-list</a:t>
                      </a:r>
                      <a:endParaRPr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Student Union Advice Centre</a:t>
                      </a:r>
                      <a:endParaRPr sz="2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An Inventory</a:t>
                      </a:r>
                      <a:endParaRPr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Deposit Protection Scheme’s </a:t>
                      </a:r>
                      <a:r>
                        <a:rPr lang="en-GB" sz="2000" b="0" strike="noStrike" dirty="0" smtClean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Dispute</a:t>
                      </a:r>
                      <a:r>
                        <a:rPr lang="en-GB" sz="2000" b="0" strike="noStrike" baseline="0" dirty="0" smtClean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 Resolution Mechanism (DRM) </a:t>
                      </a:r>
                      <a:endParaRPr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Guarantor form with limited liability</a:t>
                      </a:r>
                      <a:endParaRPr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Individual Tenancy Agreements</a:t>
                      </a:r>
                      <a:endParaRPr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Content Placeholder 5"/>
          <p:cNvPicPr/>
          <p:nvPr/>
        </p:nvPicPr>
        <p:blipFill>
          <a:blip r:embed="rId3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2123640" y="5868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GuarantorGate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467640" y="1484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Try negotiating with Landlord and old housemate about repayments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Continue to look for a new housemate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Visit your Student Union Advice Centre</a:t>
            </a:r>
            <a:endParaRPr sz="2000" dirty="0"/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Prevent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Avoid house-hunting too early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contract &amp; guarantor form checked by Students’ Union Advice Centre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Limiting guarantor liability to your share of rent and damages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regularly with your housemates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Possibly signing individual tenancy agreements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0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9198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Neighbour Nightmares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467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 to your neighbours to apologise, and talk to your housemates about managing noise in future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Read your tenancy agreement to know your rights and responsibilities: under </a:t>
            </a: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your contract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your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landlord cannot evict you without a court order, but you may be breaching your agreement by causing nuisance to your neighbours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Choosing housemates carefully and being clear on expectations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Proactively introducing yourself to your neighbours and telling them if you’re having a party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Checking your rights and responsibilities 
in your 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4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Mould Mayhem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539640" y="1568520"/>
            <a:ext cx="7926120" cy="452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Take photos and keep a record of communication with landlord. Make sure communication is in writing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Contact Environmental Health at your local council.  </a:t>
            </a:r>
            <a:endParaRPr lang="en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V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isit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your Students’ Union Advice Centre for advice before taking action against your landlord, particularly if you are not on a fixed term </a:t>
            </a: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contract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your landlord’s negligence to their accreditation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scheme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Using the NUS house-hunting check-list and avoiding houses with evident mould problems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Talking to previous tenants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promised repairs written into </a:t>
            </a:r>
            <a:endParaRPr lang="en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your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619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DejaVu Sans</vt:lpstr>
      <vt:lpstr>StarSymbol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2016-06-28T14:27:36Z</dcterms:modified>
</cp:coreProperties>
</file>