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010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2975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8906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02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0849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7680" cy="467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553214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11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537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7098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511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81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2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41800" y="548640"/>
            <a:ext cx="7988040" cy="4672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8040" cy="100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2800">
                <a:latin typeface="Verdan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000">
                <a:latin typeface="Verdan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>
                <a:latin typeface="Verdan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>
                <a:latin typeface="Verdan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Verdana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14"/>
          <a:stretch/>
        </p:blipFill>
        <p:spPr>
          <a:xfrm>
            <a:off x="12600" y="0"/>
            <a:ext cx="9182880" cy="69098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41800" y="548640"/>
            <a:ext cx="7987680" cy="10072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319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39" name="Picture 1"/>
          <p:cNvPicPr/>
          <p:nvPr/>
        </p:nvPicPr>
        <p:blipFill>
          <a:blip r:embed="rId2"/>
          <a:stretch/>
        </p:blipFill>
        <p:spPr>
          <a:xfrm>
            <a:off x="18720" y="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40" name="CustomShape 3"/>
          <p:cNvSpPr/>
          <p:nvPr/>
        </p:nvSpPr>
        <p:spPr>
          <a:xfrm>
            <a:off x="420840" y="24521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GB" sz="3200" strike="noStrike" dirty="0" smtClean="0">
              <a:solidFill>
                <a:srgbClr val="00AEC7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Ready </a:t>
            </a:r>
            <a:r>
              <a:rPr lang="en-GB" sz="3200" strike="noStrike" dirty="0">
                <a:solidFill>
                  <a:srgbClr val="00AEC7"/>
                </a:solidFill>
                <a:latin typeface="Verdana"/>
                <a:ea typeface="ＭＳ Ｐゴシック"/>
              </a:rPr>
              <a:t>To Rent</a:t>
            </a:r>
            <a:r>
              <a:rPr lang="en-GB" sz="32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: Tenancy Troubleshooting</a:t>
            </a:r>
          </a:p>
          <a:p>
            <a:pPr>
              <a:lnSpc>
                <a:spcPct val="100000"/>
              </a:lnSpc>
            </a:pPr>
            <a:r>
              <a:rPr lang="en-GB" sz="2400" strike="noStrike" dirty="0" smtClean="0">
                <a:solidFill>
                  <a:srgbClr val="00AEC7"/>
                </a:solidFill>
                <a:latin typeface="Verdana"/>
                <a:ea typeface="ＭＳ Ｐゴシック"/>
              </a:rPr>
              <a:t>(Scotland)</a:t>
            </a:r>
            <a:endParaRPr sz="2400" dirty="0"/>
          </a:p>
        </p:txBody>
      </p:sp>
      <p:sp>
        <p:nvSpPr>
          <p:cNvPr id="41" name="CustomShape 4"/>
          <p:cNvSpPr/>
          <p:nvPr/>
        </p:nvSpPr>
        <p:spPr>
          <a:xfrm>
            <a:off x="250920" y="4536900"/>
            <a:ext cx="4668953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677F"/>
                </a:solidFill>
                <a:latin typeface="Verdana"/>
                <a:ea typeface="ＭＳ Ｐゴシック"/>
              </a:rPr>
              <a:t> Training for student renters</a:t>
            </a:r>
            <a:endParaRPr dirty="0"/>
          </a:p>
        </p:txBody>
      </p:sp>
      <p:pic>
        <p:nvPicPr>
          <p:cNvPr id="42" name="Content Placeholder 5"/>
          <p:cNvPicPr/>
          <p:nvPr/>
        </p:nvPicPr>
        <p:blipFill>
          <a:blip r:embed="rId3"/>
          <a:stretch/>
        </p:blipFill>
        <p:spPr>
          <a:xfrm>
            <a:off x="251640" y="148680"/>
            <a:ext cx="3164400" cy="2179440"/>
          </a:xfrm>
          <a:prstGeom prst="rect">
            <a:avLst/>
          </a:prstGeom>
          <a:ln>
            <a:noFill/>
          </a:ln>
        </p:spPr>
      </p:pic>
      <p:pic>
        <p:nvPicPr>
          <p:cNvPr id="43" name="Picture 1"/>
          <p:cNvPicPr/>
          <p:nvPr/>
        </p:nvPicPr>
        <p:blipFill>
          <a:blip r:embed="rId4"/>
          <a:stretch/>
        </p:blipFill>
        <p:spPr>
          <a:xfrm>
            <a:off x="250920" y="5760360"/>
            <a:ext cx="1425960" cy="94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0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Deposit Disaster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67640" y="1751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Offer to paint the room yourself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Use your Deposit Protection Scheme’s Alternative Dispute Resolution (ADR) process within 3 months of contract ending (if both parties agree) to dispute the charge for the burn mark and the cost of painting the room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an inventory done or doing one yourself, and taking photos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better with housemates about mutual expectations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Signing individual contracts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2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84" name="TextShape 1"/>
          <p:cNvSpPr txBox="1"/>
          <p:nvPr/>
        </p:nvSpPr>
        <p:spPr>
          <a:xfrm>
            <a:off x="3132000" y="58248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Tenancy Tips</a:t>
            </a:r>
            <a:endParaRPr/>
          </a:p>
        </p:txBody>
      </p:sp>
      <p:sp>
        <p:nvSpPr>
          <p:cNvPr id="85" name="TextShape 2"/>
          <p:cNvSpPr txBox="1"/>
          <p:nvPr/>
        </p:nvSpPr>
        <p:spPr>
          <a:xfrm>
            <a:off x="539640" y="23270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Tenancy Tips 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Download and embed from: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http://beta.nusconnect.org.uk/resources/ready-to-rent-tenancy-tips-video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View online at: </a:t>
            </a:r>
            <a:endParaRPr/>
          </a:p>
          <a:p>
            <a:pPr>
              <a:lnSpc>
                <a:spcPct val="100000"/>
              </a:lnSpc>
            </a:pPr>
            <a:r>
              <a:rPr lang="en-GB" sz="1600" u="sng" strike="noStrike">
                <a:solidFill>
                  <a:srgbClr val="009999"/>
                </a:solidFill>
                <a:latin typeface="Verdana"/>
                <a:ea typeface="ＭＳ Ｐゴシック"/>
              </a:rPr>
              <a:t>https://www.youtube.com/watch?v=Rlcciluo7b4&amp;feature=youtu.be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86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89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639360" y="2532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Spectrum line</a:t>
            </a:r>
            <a:endParaRPr/>
          </a:p>
        </p:txBody>
      </p:sp>
      <p:pic>
        <p:nvPicPr>
          <p:cNvPr id="91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92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0720" cy="142596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06000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What’s next?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490500" y="1771020"/>
            <a:ext cx="799200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Go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to the Ready To Rent hub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for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further resources: </a:t>
            </a:r>
            <a:r>
              <a:rPr lang="en-GB" sz="2600" b="1" dirty="0">
                <a:solidFill>
                  <a:srgbClr val="000000"/>
                </a:solidFill>
                <a:latin typeface="Verdana"/>
                <a:ea typeface="ＭＳ Ｐゴシック"/>
              </a:rPr>
              <a:t>readytorent.nus.org.uk</a:t>
            </a:r>
            <a:endParaRPr lang="en-GB" sz="2800" dirty="0">
              <a:solidFill>
                <a:prstClr val="black"/>
              </a:solidFill>
            </a:endParaRPr>
          </a:p>
          <a:p>
            <a:pPr>
              <a:buFont typeface="StarSymbol"/>
              <a:buAutoNum type="arabicPeriod"/>
            </a:pP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Join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us in other workshops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House-hunting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Signing 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a contract</a:t>
            </a:r>
            <a:endParaRPr lang="en-GB" sz="2600" dirty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Tenancy troubleshooting</a:t>
            </a:r>
          </a:p>
          <a:p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3</a:t>
            </a:r>
            <a:r>
              <a:rPr lang="en-GB" sz="2600" dirty="0" smtClean="0">
                <a:solidFill>
                  <a:srgbClr val="000000"/>
                </a:solidFill>
                <a:latin typeface="Verdana"/>
                <a:ea typeface="ＭＳ Ｐゴシック"/>
              </a:rPr>
              <a:t>. Get </a:t>
            </a:r>
            <a:r>
              <a:rPr lang="en-GB" sz="2600" dirty="0">
                <a:solidFill>
                  <a:srgbClr val="000000"/>
                </a:solidFill>
                <a:latin typeface="Verdana"/>
                <a:ea typeface="ＭＳ Ｐゴシック"/>
              </a:rPr>
              <a:t>involved in organising with other renters</a:t>
            </a:r>
            <a:endParaRPr lang="en-GB" sz="28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21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600" cy="8049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2189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4720" cy="12772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611640" y="548640"/>
            <a:ext cx="79876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3200">
                <a:solidFill>
                  <a:srgbClr val="FFFFFF"/>
                </a:solidFill>
                <a:latin typeface="Verdana"/>
                <a:ea typeface="ＭＳ Ｐゴシック"/>
              </a:rPr>
              <a:t>The state of student renting in the UK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39640" y="1556640"/>
            <a:ext cx="799200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GB" sz="2400" b="1" dirty="0">
                <a:solidFill>
                  <a:srgbClr val="000000"/>
                </a:solidFill>
                <a:latin typeface="Verdana"/>
                <a:ea typeface="ＭＳ Ｐゴシック"/>
              </a:rPr>
              <a:t>NUS research found that</a:t>
            </a:r>
            <a:r>
              <a:rPr lang="en-GB" sz="2400" b="1" dirty="0" smtClean="0">
                <a:solidFill>
                  <a:srgbClr val="000000"/>
                </a:solidFill>
                <a:latin typeface="Verdana"/>
                <a:ea typeface="ＭＳ Ｐゴシック"/>
              </a:rPr>
              <a:t>: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Fewer than half of students felt they knew their rights as renters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Two thirds of students felt unsupported in their attempts to rent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A quarter of students felt “dissatisfied” or “very dissatisfied” with the management of their home</a:t>
            </a:r>
            <a:endParaRPr sz="20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Verdana"/>
                <a:ea typeface="ＭＳ Ｐゴシック"/>
              </a:rPr>
              <a:t>76% of those who had money deducted from their deposit believed this was unfair, though only 16% had success in challenging this</a:t>
            </a:r>
            <a:endParaRPr sz="2000"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Verdana"/>
                <a:ea typeface="ＭＳ Ｐゴシック"/>
              </a:rPr>
              <a:t>NUS Report: Homes Fit For Study (2014)</a:t>
            </a:r>
            <a:endParaRPr dirty="0">
              <a:solidFill>
                <a:prstClr val="black"/>
              </a:solidFill>
            </a:endParaRPr>
          </a:p>
        </p:txBody>
      </p:sp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5705640" y="5949360"/>
            <a:ext cx="1145520" cy="762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9871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49" name="TextShape 1"/>
          <p:cNvSpPr txBox="1"/>
          <p:nvPr/>
        </p:nvSpPr>
        <p:spPr>
          <a:xfrm>
            <a:off x="11412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aims and objectives</a:t>
            </a:r>
            <a:endParaRPr/>
          </a:p>
        </p:txBody>
      </p:sp>
      <p:sp>
        <p:nvSpPr>
          <p:cNvPr id="50" name="TextShape 2"/>
          <p:cNvSpPr txBox="1"/>
          <p:nvPr/>
        </p:nvSpPr>
        <p:spPr>
          <a:xfrm>
            <a:off x="539640" y="158076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 lang="en-GB" sz="2200" b="1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Aim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: To give you the skills, knowledge and confidence you need to have a good experience in rented housing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r>
              <a:rPr lang="en-GB" sz="24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workshop will focus on</a:t>
            </a:r>
            <a:r>
              <a:rPr lang="en-GB" sz="24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 your rights as a tenant and how to assert them when problems arise.</a:t>
            </a:r>
            <a:endParaRPr sz="24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1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ontent Placeholder 5"/>
          <p:cNvPicPr/>
          <p:nvPr/>
        </p:nvPicPr>
        <p:blipFill>
          <a:blip r:embed="rId2"/>
          <a:stretch/>
        </p:blipFill>
        <p:spPr>
          <a:xfrm>
            <a:off x="7092360" y="5372640"/>
            <a:ext cx="1855080" cy="1277640"/>
          </a:xfrm>
          <a:prstGeom prst="rect">
            <a:avLst/>
          </a:prstGeom>
          <a:ln>
            <a:noFill/>
          </a:ln>
        </p:spPr>
      </p:pic>
      <p:sp>
        <p:nvSpPr>
          <p:cNvPr id="53" name="TextShape 1"/>
          <p:cNvSpPr txBox="1"/>
          <p:nvPr/>
        </p:nvSpPr>
        <p:spPr>
          <a:xfrm>
            <a:off x="2627640" y="476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Workshop focus</a:t>
            </a:r>
            <a:endParaRPr/>
          </a:p>
        </p:txBody>
      </p:sp>
      <p:sp>
        <p:nvSpPr>
          <p:cNvPr id="54" name="TextShape 2"/>
          <p:cNvSpPr txBox="1"/>
          <p:nvPr/>
        </p:nvSpPr>
        <p:spPr>
          <a:xfrm>
            <a:off x="541800" y="2061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This training focusses on your rights under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Short Assured Tenancies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Use Shelter’s Tenancy Checker at </a:t>
            </a: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scotland.shelter.org.uk</a:t>
            </a:r>
            <a:r>
              <a:rPr lang="en-GB" sz="2400" strike="noStrike">
                <a:solidFill>
                  <a:srgbClr val="000000"/>
                </a:solidFill>
                <a:latin typeface="Verdana"/>
                <a:ea typeface="ＭＳ Ｐゴシック"/>
              </a:rPr>
              <a:t> to check what you are being offered</a:t>
            </a:r>
            <a:endParaRPr/>
          </a:p>
        </p:txBody>
      </p:sp>
      <p:pic>
        <p:nvPicPr>
          <p:cNvPr id="55" name="Picture 6"/>
          <p:cNvPicPr/>
          <p:nvPr/>
        </p:nvPicPr>
        <p:blipFill>
          <a:blip r:embed="rId3"/>
          <a:stretch/>
        </p:blipFill>
        <p:spPr>
          <a:xfrm>
            <a:off x="5721840" y="5920560"/>
            <a:ext cx="1151640" cy="76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41440" y="54936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39640" y="1773360"/>
            <a:ext cx="7992720" cy="647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pic>
        <p:nvPicPr>
          <p:cNvPr id="58" name="Picture 1"/>
          <p:cNvPicPr/>
          <p:nvPr/>
        </p:nvPicPr>
        <p:blipFill>
          <a:blip r:embed="rId2"/>
          <a:stretch/>
        </p:blipFill>
        <p:spPr>
          <a:xfrm>
            <a:off x="-39600" y="260640"/>
            <a:ext cx="9183240" cy="6910200"/>
          </a:xfrm>
          <a:prstGeom prst="rect">
            <a:avLst/>
          </a:prstGeom>
          <a:ln>
            <a:noFill/>
          </a:ln>
        </p:spPr>
      </p:pic>
      <p:sp>
        <p:nvSpPr>
          <p:cNvPr id="59" name="CustomShape 3"/>
          <p:cNvSpPr/>
          <p:nvPr/>
        </p:nvSpPr>
        <p:spPr>
          <a:xfrm>
            <a:off x="539640" y="2118240"/>
            <a:ext cx="8229240" cy="63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5800" strike="noStrike">
                <a:solidFill>
                  <a:srgbClr val="FFFFFF"/>
                </a:solidFill>
                <a:latin typeface="Verdana"/>
                <a:ea typeface="ＭＳ Ｐゴシック"/>
              </a:rPr>
              <a:t>Tenant Troubleshooting</a:t>
            </a:r>
            <a:endParaRPr/>
          </a:p>
        </p:txBody>
      </p:sp>
      <p:pic>
        <p:nvPicPr>
          <p:cNvPr id="60" name="Content Placeholder 5"/>
          <p:cNvPicPr/>
          <p:nvPr/>
        </p:nvPicPr>
        <p:blipFill>
          <a:blip r:embed="rId3"/>
          <a:srcRect t="4424"/>
          <a:stretch/>
        </p:blipFill>
        <p:spPr>
          <a:xfrm>
            <a:off x="6510240" y="276840"/>
            <a:ext cx="2358360" cy="1552320"/>
          </a:xfrm>
          <a:prstGeom prst="rect">
            <a:avLst/>
          </a:prstGeom>
          <a:ln>
            <a:noFill/>
          </a:ln>
        </p:spPr>
      </p:pic>
      <p:pic>
        <p:nvPicPr>
          <p:cNvPr id="61" name="Picture 6"/>
          <p:cNvPicPr/>
          <p:nvPr/>
        </p:nvPicPr>
        <p:blipFill>
          <a:blip r:embed="rId4"/>
          <a:stretch/>
        </p:blipFill>
        <p:spPr>
          <a:xfrm>
            <a:off x="7164360" y="5745240"/>
            <a:ext cx="1685160" cy="112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1845000" y="5670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Tenancy Toolkit</a:t>
            </a:r>
            <a:endParaRPr/>
          </a:p>
        </p:txBody>
      </p:sp>
      <p:sp>
        <p:nvSpPr>
          <p:cNvPr id="63" name="TextShape 2"/>
          <p:cNvSpPr txBox="1"/>
          <p:nvPr/>
        </p:nvSpPr>
        <p:spPr>
          <a:xfrm>
            <a:off x="467640" y="157500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b="1" strike="noStrike">
                <a:solidFill>
                  <a:srgbClr val="000000"/>
                </a:solidFill>
                <a:latin typeface="Verdana"/>
                <a:ea typeface="ＭＳ Ｐゴシック"/>
              </a:rPr>
              <a:t>TENANCY TOOLKIT: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4" name="Picture 6"/>
          <p:cNvPicPr/>
          <p:nvPr/>
        </p:nvPicPr>
        <p:blipFill>
          <a:blip r:embed="rId2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  <p:graphicFrame>
        <p:nvGraphicFramePr>
          <p:cNvPr id="65" name="Table 3"/>
          <p:cNvGraphicFramePr/>
          <p:nvPr>
            <p:extLst>
              <p:ext uri="{D42A27DB-BD31-4B8C-83A1-F6EECF244321}">
                <p14:modId xmlns:p14="http://schemas.microsoft.com/office/powerpoint/2010/main" val="1272727634"/>
              </p:ext>
            </p:extLst>
          </p:nvPr>
        </p:nvGraphicFramePr>
        <p:xfrm>
          <a:off x="611640" y="2085480"/>
          <a:ext cx="7992720" cy="3293640"/>
        </p:xfrm>
        <a:graphic>
          <a:graphicData uri="http://schemas.openxmlformats.org/drawingml/2006/table">
            <a:tbl>
              <a:tblPr/>
              <a:tblGrid>
                <a:gridCol w="4032360"/>
                <a:gridCol w="3960360"/>
              </a:tblGrid>
              <a:tr h="36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Organisations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Documents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Local Council’s Environmental Health department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The NUS Contract check-list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Student Union Advice Centre</a:t>
                      </a:r>
                      <a:endParaRPr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An Inventory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Private Rented Housing Panel</a:t>
                      </a:r>
                      <a:endParaRPr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Individual Tenancy Agreements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2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Landlord/letting agent accreditation scheme</a:t>
                      </a:r>
                      <a:endParaRPr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Guarantor form with limited liability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8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Deposit Protection Scheme’s “Alternative Dispute Resolution” process</a:t>
                      </a:r>
                      <a:endParaRPr sz="18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dirty="0">
                          <a:solidFill>
                            <a:schemeClr val="tx1"/>
                          </a:solidFill>
                          <a:latin typeface="Verdana"/>
                          <a:ea typeface="ＭＳ Ｐゴシック"/>
                        </a:rPr>
                        <a:t>Tenant Information Pack</a:t>
                      </a:r>
                      <a:endParaRPr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6" name="Content Placeholder 5"/>
          <p:cNvPicPr/>
          <p:nvPr/>
        </p:nvPicPr>
        <p:blipFill>
          <a:blip r:embed="rId3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68" name="TextShape 1"/>
          <p:cNvSpPr txBox="1"/>
          <p:nvPr/>
        </p:nvSpPr>
        <p:spPr>
          <a:xfrm>
            <a:off x="2123640" y="58680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GuarantorGate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467640" y="1484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Try negotiating with Landlord and old housemate about repayments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Continue to look for a new housemate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Visit the Student Union Advice Centre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Avoid house-hunting too early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contract &amp; guarantor form checked by Students’ Union Advice Centre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Limiting guarantor liability to your share of rent and damages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Communicating regularly with your housemates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Possibly signing individual tenancy agreements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0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2" name="TextShape 1"/>
          <p:cNvSpPr txBox="1"/>
          <p:nvPr/>
        </p:nvSpPr>
        <p:spPr>
          <a:xfrm>
            <a:off x="91980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Neighbour Nightmares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467640" y="1556640"/>
            <a:ext cx="7992360" cy="107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 to your housemate and neighbours, especially when you move in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Read your tenancy agreement to know your rights and responsibilities: under an SAT your landlord cannot evict you without a court order, but you may be breaching your agreement by causing nuisance to your neighbours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Prevent this by: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Choosing housemates carefully and being clear on expectations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Proactively introducing yourself to your neighbours and telling them if you’re having a party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an accredited landlord</a:t>
            </a:r>
            <a:endParaRPr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Checking your rights and responsibilities 
in your 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4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ontent Placeholder 5"/>
          <p:cNvPicPr/>
          <p:nvPr/>
        </p:nvPicPr>
        <p:blipFill>
          <a:blip r:embed="rId2"/>
          <a:stretch/>
        </p:blipFill>
        <p:spPr>
          <a:xfrm>
            <a:off x="6876360" y="5223960"/>
            <a:ext cx="2071080" cy="1426320"/>
          </a:xfrm>
          <a:prstGeom prst="rect">
            <a:avLst/>
          </a:prstGeom>
          <a:ln>
            <a:noFill/>
          </a:ln>
        </p:spPr>
      </p:pic>
      <p:sp>
        <p:nvSpPr>
          <p:cNvPr id="76" name="TextShape 1"/>
          <p:cNvSpPr txBox="1"/>
          <p:nvPr/>
        </p:nvSpPr>
        <p:spPr>
          <a:xfrm>
            <a:off x="1619640" y="548640"/>
            <a:ext cx="7988040" cy="1007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Verdana"/>
                <a:ea typeface="ＭＳ Ｐゴシック"/>
              </a:rPr>
              <a:t>Scenarios: Mould Mayhem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539640" y="1568520"/>
            <a:ext cx="7926120" cy="45244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Next steps: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to the Private Rented Housing Panel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Contact Environmental Health at your local council.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Visit your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Students’ Union Advice Centre for advice before taking action against your landlord, particularly if you are not on a fixed term SAT.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Take photos and keep a record of communication with landlord. Make sure communication is in writing.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Report your landlord’s negligence to their accreditation scheme</a:t>
            </a:r>
            <a:endParaRPr sz="2000" dirty="0"/>
          </a:p>
          <a:p>
            <a:pPr>
              <a:lnSpc>
                <a:spcPct val="100000"/>
              </a:lnSpc>
            </a:pPr>
            <a:r>
              <a:rPr lang="en-GB" sz="2000" b="1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Prevent </a:t>
            </a:r>
            <a:r>
              <a:rPr lang="en-GB" sz="2000" b="1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this by: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Using the NUS house-hunting check-list and avoiding houses with evident mould problems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Talking to previous tenants</a:t>
            </a:r>
            <a:endParaRPr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Getting promised repairs written </a:t>
            </a:r>
            <a:endParaRPr lang="en-GB" sz="2000" strike="noStrike" dirty="0" smtClean="0">
              <a:solidFill>
                <a:srgbClr val="000000"/>
              </a:solidFill>
              <a:latin typeface="Verdana"/>
              <a:ea typeface="ＭＳ Ｐゴシック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0000"/>
                </a:solidFill>
                <a:latin typeface="Verdana"/>
                <a:ea typeface="ＭＳ Ｐゴシック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Verdana"/>
                <a:ea typeface="ＭＳ Ｐゴシック"/>
              </a:rPr>
              <a:t>   </a:t>
            </a:r>
            <a:r>
              <a:rPr lang="en-GB" sz="2000" strike="noStrike" dirty="0" smtClean="0">
                <a:solidFill>
                  <a:srgbClr val="000000"/>
                </a:solidFill>
                <a:latin typeface="Verdana"/>
                <a:ea typeface="ＭＳ Ｐゴシック"/>
              </a:rPr>
              <a:t>into </a:t>
            </a:r>
            <a:r>
              <a:rPr lang="en-GB" sz="2000" strike="noStrike" dirty="0">
                <a:solidFill>
                  <a:srgbClr val="000000"/>
                </a:solidFill>
                <a:latin typeface="Verdana"/>
                <a:ea typeface="ＭＳ Ｐゴシック"/>
              </a:rPr>
              <a:t>your contract</a:t>
            </a:r>
            <a:endParaRPr sz="2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8" name="Picture 6"/>
          <p:cNvPicPr/>
          <p:nvPr/>
        </p:nvPicPr>
        <p:blipFill>
          <a:blip r:embed="rId3"/>
          <a:stretch/>
        </p:blipFill>
        <p:spPr>
          <a:xfrm>
            <a:off x="5234040" y="5882040"/>
            <a:ext cx="1209960" cy="80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627</Words>
  <Application>Microsoft Office PowerPoint</Application>
  <PresentationFormat>On-screen Show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Arial</vt:lpstr>
      <vt:lpstr>DejaVu Sans</vt:lpstr>
      <vt:lpstr>StarSymbol</vt:lpstr>
      <vt:lpstr>Verdana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Fleur Priest-Stephens</cp:lastModifiedBy>
  <cp:revision>4</cp:revision>
  <dcterms:modified xsi:type="dcterms:W3CDTF">2016-06-28T14:14:32Z</dcterms:modified>
</cp:coreProperties>
</file>