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539640" y="26996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Rent: Signing Contracts</a:t>
            </a:r>
          </a:p>
          <a:p>
            <a:pPr algn="ctr">
              <a:lnSpc>
                <a:spcPct val="100000"/>
              </a:lnSpc>
            </a:pPr>
            <a:r>
              <a:rPr lang="en-GB" sz="2400" dirty="0" smtClean="0">
                <a:solidFill>
                  <a:srgbClr val="00AEC7"/>
                </a:solidFill>
                <a:latin typeface="Verdana"/>
                <a:ea typeface="ＭＳ Ｐゴシック"/>
              </a:rPr>
              <a:t>(England and Wales)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2450160" y="5752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39640" y="211248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Signing a Contract video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http://beta.nusconnect.org.uk/resources/ready-to-rent-singing-a-contract-video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https://www.youtube.com/watch?v=zqBJEQ0k4hE&amp;feature=youtu.be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6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Their responsibility</a:t>
            </a:r>
            <a:endParaRPr/>
          </a:p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or mine?</a:t>
            </a:r>
            <a:endParaRPr/>
          </a:p>
        </p:txBody>
      </p:sp>
      <p:pic>
        <p:nvPicPr>
          <p:cNvPr id="88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89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</a:t>
            </a:r>
            <a:endParaRPr/>
          </a:p>
        </p:txBody>
      </p:sp>
      <p:pic>
        <p:nvPicPr>
          <p:cNvPr id="94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5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1845000" y="5994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Contracts: What’s in them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611640" y="1628640"/>
            <a:ext cx="6560341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Pages 1-3: Details about this particular contract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Pages 4-5: Tenant’s Obligations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 6: Landlord’s Obligations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 7: Grounds for possession/eviction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Remember: Legal obligations still apply even when they’re not included in the contract!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2195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Hunt: Clues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395640" y="1124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lang="en-GB" sz="22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Legal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responsibilities of the Landlord: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allow you to live in the property without harassment/unreasonable interruption</a:t>
            </a:r>
            <a:endParaRPr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carry out repairs within a reasonable period once notice has been given</a:t>
            </a:r>
            <a:endParaRPr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maintain the structure and exterior of the building, electrical wiring, gas and water pipes, boilers, toilets, sinks, baths, radiators</a:t>
            </a:r>
            <a:endParaRPr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meet safety standards and provide documentation demonstrating this</a:t>
            </a:r>
            <a:endParaRPr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protect your deposit</a:t>
            </a:r>
            <a:endParaRPr sz="2000" dirty="0"/>
          </a:p>
        </p:txBody>
      </p:sp>
      <p:pic>
        <p:nvPicPr>
          <p:cNvPr id="104" name="Picture 6"/>
          <p:cNvPicPr/>
          <p:nvPr/>
        </p:nvPicPr>
        <p:blipFill>
          <a:blip r:embed="rId3"/>
          <a:stretch/>
        </p:blipFill>
        <p:spPr>
          <a:xfrm>
            <a:off x="5292000" y="566136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13363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Hunt: Things to add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395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Missing information: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Name and address of the landlord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Name of the deposit protection scheme being used and the terms under which money will be deducted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When rent is due and how it can be paid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Details on any improvements or repairs that have been agreed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8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13363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Hunt: Things to ditch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395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Possible unfair terms: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7.8: “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 Tenant must not make any noise in the property after 11pm” 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7.13: “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 Tenant will be liable for the first £100 cost of any repairs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7.18: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“The Tenant must give the Landlord (or any person acting on behalf of the Landlord) immediate access  to the Property at all reasonable times of day”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7.19: “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 Tenant must return the Property and any items belonging to the Landlord  in the same condition as they were at the start of the Tenancy ”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7.20: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“The Tenant must pay for the property to be               professionally cleaned at the end of the tenancy.”  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1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14803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Hunt: Things to see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395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Other documents to see before signing: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Energy Performance Certificate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Gas Safety Certificate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GB" sz="2000" i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Where relevant: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Guarantor form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HMO licence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After signing: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 should receive a receipt when you hand over your deposit, and confirmation that it has been protected within 30 days.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 should receive an inventory when you move in. Make sure you check it’s accurate and make edits as </a:t>
            </a:r>
            <a:endParaRPr lang="en-GB" sz="20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appropriate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.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Make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your own if you’re </a:t>
            </a:r>
            <a:endParaRPr lang="en-GB" sz="20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not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given one.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1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119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121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122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30600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513360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1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Go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to the Ready To Rent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hub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for 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/>
          </a:p>
          <a:p>
            <a:pPr>
              <a:lnSpc>
                <a:spcPct val="100000"/>
              </a:lnSpc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2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a contract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pPr>
              <a:lnSpc>
                <a:spcPct val="100000"/>
              </a:lnSpc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611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539640" y="1556640"/>
            <a:ext cx="7992360" cy="295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0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16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 dirty="0"/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880" cy="76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Aim: To give you the skills, knowledge and confidence you need to have a good experience in rented housing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what signing a contract means, and how to make sure it contains what it should.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41800" y="2061000"/>
            <a:ext cx="7992360" cy="385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Assured Shorthold Tenancies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Use Shelter’s Tenancy Checker at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shelter.org.uk</a:t>
            </a: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 to check what you are being offered</a:t>
            </a:r>
            <a:endParaRPr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08680" y="24494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5796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 does it mean to sign a contract?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574920" y="17852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Assured Shorthold Tenancies are the most common contracts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Contracts/tenancy agreements are legally binding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meaning you need to adhere to their contents even if you never move in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On the plus side, it means your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landlord cannot evict you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without a court order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450160" y="5104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Joint contracts</a:t>
            </a: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467640" y="1962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If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 are signing a joint contract you are all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jointly and severally liable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for paying rent and other costs if someone drops out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confident this won’t cause problems down the line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you’re anxious, try negotiating individual contracts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Joint vs Individual contracts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1403640" y="1572840"/>
            <a:ext cx="7992360" cy="8508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Joint contract	              Individual contract</a:t>
            </a:r>
            <a:endParaRPr dirty="0"/>
          </a:p>
        </p:txBody>
      </p:sp>
      <p:pic>
        <p:nvPicPr>
          <p:cNvPr id="7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74" name="Table 3"/>
          <p:cNvGraphicFramePr/>
          <p:nvPr>
            <p:extLst>
              <p:ext uri="{D42A27DB-BD31-4B8C-83A1-F6EECF244321}">
                <p14:modId xmlns:p14="http://schemas.microsoft.com/office/powerpoint/2010/main" val="301303383"/>
              </p:ext>
            </p:extLst>
          </p:nvPr>
        </p:nvGraphicFramePr>
        <p:xfrm>
          <a:off x="357471" y="2417873"/>
          <a:ext cx="3888000" cy="3383280"/>
        </p:xfrm>
        <a:graphic>
          <a:graphicData uri="http://schemas.openxmlformats.org/drawingml/2006/table">
            <a:tbl>
              <a:tblPr/>
              <a:tblGrid>
                <a:gridCol w="1944000"/>
                <a:gridCol w="1944000"/>
              </a:tblGrid>
              <a:tr h="3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Pros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Cons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Can decide who moves in if tenant drops out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All jointly liable if someone drops out</a:t>
                      </a:r>
                      <a:endParaRPr sz="2400"/>
                    </a:p>
                  </a:txBody>
                  <a:tcPr/>
                </a:tc>
              </a:tr>
              <a:tr h="107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Less admin per tenant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 dirty="0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Deposit shared so money returned to lead tenant</a:t>
                      </a:r>
                      <a:endParaRPr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4"/>
          <p:cNvGraphicFramePr/>
          <p:nvPr>
            <p:extLst>
              <p:ext uri="{D42A27DB-BD31-4B8C-83A1-F6EECF244321}">
                <p14:modId xmlns:p14="http://schemas.microsoft.com/office/powerpoint/2010/main" val="561756886"/>
              </p:ext>
            </p:extLst>
          </p:nvPr>
        </p:nvGraphicFramePr>
        <p:xfrm>
          <a:off x="4743932" y="2440271"/>
          <a:ext cx="3960000" cy="2773680"/>
        </p:xfrm>
        <a:graphic>
          <a:graphicData uri="http://schemas.openxmlformats.org/drawingml/2006/table">
            <a:tbl>
              <a:tblPr/>
              <a:tblGrid>
                <a:gridCol w="1980000"/>
                <a:gridCol w="1980000"/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Pros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Cons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Not liable to pay if someone drops out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Less control over who moves in if tenant drops out</a:t>
                      </a:r>
                      <a:endParaRPr sz="2400"/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 dirty="0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More admin per tenant</a:t>
                      </a:r>
                      <a:endParaRPr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1155600" y="5626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contract: Guarantors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467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guarantor is someone who your landlord can pursue for rent and other costs if you don’t pay up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 are signing a joint contract and you need a guarantor:</a:t>
            </a:r>
            <a:endParaRPr sz="2200" dirty="0"/>
          </a:p>
          <a:p>
            <a:pPr lvl="1">
              <a:buFont typeface="StarSymbol"/>
              <a:buChar char="-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Don’t sign a contract until they have seen it and the </a:t>
            </a: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guarantor form </a:t>
            </a: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they will be asked to sign</a:t>
            </a:r>
            <a:endParaRPr sz="2200" dirty="0"/>
          </a:p>
          <a:p>
            <a:pPr lvl="1">
              <a:buFont typeface="StarSymbol"/>
              <a:buChar char="-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Make sure to the form </a:t>
            </a: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limits their </a:t>
            </a:r>
            <a:r>
              <a:rPr lang="en-GB" sz="22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liability	</a:t>
            </a:r>
            <a:endParaRPr sz="2200" dirty="0"/>
          </a:p>
          <a:p>
            <a:pPr lvl="1">
              <a:buFont typeface="StarSymbol"/>
              <a:buChar char="-"/>
            </a:pPr>
            <a:r>
              <a:rPr lang="en-GB" sz="22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Check out the sample </a:t>
            </a: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guarantor form from the </a:t>
            </a:r>
            <a:r>
              <a:rPr lang="en-GB" sz="2200" i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Ready to Rent Hub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 need a guarantor and don’t have one, try negotiating with your Landlord </a:t>
            </a:r>
            <a:endParaRPr lang="en-GB" sz="22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</a:t>
            </a:r>
            <a:r>
              <a:rPr lang="en-GB" sz="22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or speak to your SU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7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748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DejaVu Sans</vt:lpstr>
      <vt:lpstr>StarSymbol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5</cp:revision>
  <dcterms:modified xsi:type="dcterms:W3CDTF">2016-06-28T13:27:22Z</dcterms:modified>
</cp:coreProperties>
</file>