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5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6C416-0696-4585-84FD-B9CD2E3D0E0B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E7F99-06F1-4688-A8A6-CA7D0512A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07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E7F99-06F1-4688-A8A6-CA7D0512A26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139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41800" y="548640"/>
            <a:ext cx="7988040" cy="4672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/>
          <p:nvPr/>
        </p:nvPicPr>
        <p:blipFill>
          <a:blip r:embed="rId14"/>
          <a:stretch/>
        </p:blipFill>
        <p:spPr>
          <a:xfrm>
            <a:off x="12600" y="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2800">
                <a:latin typeface="Verdana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000">
                <a:latin typeface="Verdana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>
                <a:latin typeface="Verdana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>
                <a:latin typeface="Verdana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Verdan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Verdana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Verdana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Shape 1"/>
          <p:cNvSpPr txBox="1"/>
          <p:nvPr/>
        </p:nvSpPr>
        <p:spPr>
          <a:xfrm>
            <a:off x="541440" y="5493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8" name="TextShape 2"/>
          <p:cNvSpPr txBox="1"/>
          <p:nvPr/>
        </p:nvSpPr>
        <p:spPr>
          <a:xfrm>
            <a:off x="539640" y="1773360"/>
            <a:ext cx="7992720" cy="64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pic>
        <p:nvPicPr>
          <p:cNvPr id="39" name="Picture 1"/>
          <p:cNvPicPr/>
          <p:nvPr/>
        </p:nvPicPr>
        <p:blipFill>
          <a:blip r:embed="rId2"/>
          <a:stretch/>
        </p:blipFill>
        <p:spPr>
          <a:xfrm>
            <a:off x="18720" y="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40" name="CustomShape 3"/>
          <p:cNvSpPr/>
          <p:nvPr/>
        </p:nvSpPr>
        <p:spPr>
          <a:xfrm>
            <a:off x="300240" y="2714580"/>
            <a:ext cx="822924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3200" strike="noStrike" dirty="0">
                <a:solidFill>
                  <a:srgbClr val="00AEC7"/>
                </a:solidFill>
                <a:latin typeface="Verdana"/>
                <a:ea typeface="ＭＳ Ｐゴシック"/>
              </a:rPr>
              <a:t>Ready To Rent</a:t>
            </a:r>
            <a:r>
              <a:rPr lang="en-GB" sz="3200" strike="noStrike" dirty="0" smtClean="0">
                <a:solidFill>
                  <a:srgbClr val="00AEC7"/>
                </a:solidFill>
                <a:latin typeface="Verdana"/>
                <a:ea typeface="ＭＳ Ｐゴシック"/>
              </a:rPr>
              <a:t>: Signing Contracts </a:t>
            </a:r>
          </a:p>
          <a:p>
            <a:pPr algn="ctr">
              <a:lnSpc>
                <a:spcPct val="100000"/>
              </a:lnSpc>
            </a:pPr>
            <a:r>
              <a:rPr lang="en-GB" sz="2400" strike="noStrike" dirty="0" smtClean="0">
                <a:solidFill>
                  <a:srgbClr val="00AEC7"/>
                </a:solidFill>
                <a:latin typeface="Verdana"/>
                <a:ea typeface="ＭＳ Ｐゴシック"/>
              </a:rPr>
              <a:t>(Northern Ireland)</a:t>
            </a:r>
            <a:endParaRPr sz="2400" dirty="0"/>
          </a:p>
        </p:txBody>
      </p:sp>
      <p:sp>
        <p:nvSpPr>
          <p:cNvPr id="41" name="CustomShape 4"/>
          <p:cNvSpPr/>
          <p:nvPr/>
        </p:nvSpPr>
        <p:spPr>
          <a:xfrm>
            <a:off x="2123640" y="3832920"/>
            <a:ext cx="8229240" cy="90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677F"/>
                </a:solidFill>
                <a:latin typeface="Verdana"/>
                <a:ea typeface="ＭＳ Ｐゴシック"/>
              </a:rPr>
              <a:t> Training for student </a:t>
            </a:r>
            <a:r>
              <a:rPr lang="en-GB" sz="2400" strike="noStrike" dirty="0" smtClean="0">
                <a:solidFill>
                  <a:srgbClr val="00677F"/>
                </a:solidFill>
                <a:latin typeface="Verdana"/>
                <a:ea typeface="ＭＳ Ｐゴシック"/>
              </a:rPr>
              <a:t>renters</a:t>
            </a:r>
            <a:endParaRPr dirty="0"/>
          </a:p>
        </p:txBody>
      </p:sp>
      <p:pic>
        <p:nvPicPr>
          <p:cNvPr id="42" name="Content Placeholder 5"/>
          <p:cNvPicPr/>
          <p:nvPr/>
        </p:nvPicPr>
        <p:blipFill>
          <a:blip r:embed="rId3"/>
          <a:stretch/>
        </p:blipFill>
        <p:spPr>
          <a:xfrm>
            <a:off x="251640" y="148680"/>
            <a:ext cx="3164400" cy="2179440"/>
          </a:xfrm>
          <a:prstGeom prst="rect">
            <a:avLst/>
          </a:prstGeom>
          <a:ln>
            <a:noFill/>
          </a:ln>
        </p:spPr>
      </p:pic>
      <p:pic>
        <p:nvPicPr>
          <p:cNvPr id="43" name="Picture 1"/>
          <p:cNvPicPr/>
          <p:nvPr/>
        </p:nvPicPr>
        <p:blipFill>
          <a:blip r:embed="rId4"/>
          <a:stretch/>
        </p:blipFill>
        <p:spPr>
          <a:xfrm>
            <a:off x="250920" y="5760360"/>
            <a:ext cx="1425960" cy="949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81" name="TextShape 1"/>
          <p:cNvSpPr txBox="1"/>
          <p:nvPr/>
        </p:nvSpPr>
        <p:spPr>
          <a:xfrm>
            <a:off x="2450160" y="57528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Signing a contract</a:t>
            </a:r>
            <a:endParaRPr/>
          </a:p>
        </p:txBody>
      </p:sp>
      <p:sp>
        <p:nvSpPr>
          <p:cNvPr id="82" name="TextShape 2"/>
          <p:cNvSpPr txBox="1"/>
          <p:nvPr/>
        </p:nvSpPr>
        <p:spPr>
          <a:xfrm>
            <a:off x="539640" y="211248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24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Signing a Contract video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16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Download and embed from:</a:t>
            </a:r>
            <a:endParaRPr/>
          </a:p>
          <a:p>
            <a:pPr>
              <a:lnSpc>
                <a:spcPct val="100000"/>
              </a:lnSpc>
            </a:pPr>
            <a:r>
              <a:rPr lang="en-GB" sz="1600" u="sng" strike="noStrike">
                <a:solidFill>
                  <a:srgbClr val="009999"/>
                </a:solidFill>
                <a:latin typeface="Verdana"/>
                <a:ea typeface="ＭＳ Ｐゴシック"/>
              </a:rPr>
              <a:t>http://beta.nusconnect.org.uk/resources/ready-to-rent-singing-a-contract-video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16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View online at: </a:t>
            </a:r>
            <a:endParaRPr/>
          </a:p>
          <a:p>
            <a:pPr>
              <a:lnSpc>
                <a:spcPct val="100000"/>
              </a:lnSpc>
            </a:pPr>
            <a:r>
              <a:rPr lang="en-GB" sz="1600" u="sng" strike="noStrike">
                <a:solidFill>
                  <a:srgbClr val="009999"/>
                </a:solidFill>
                <a:latin typeface="Verdana"/>
                <a:ea typeface="ＭＳ Ｐゴシック"/>
              </a:rPr>
              <a:t>https://www.youtube.com/watch?v=zqBJEQ0k4hE&amp;feature=youtu.be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83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541440" y="5493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5" name="TextShape 2"/>
          <p:cNvSpPr txBox="1"/>
          <p:nvPr/>
        </p:nvSpPr>
        <p:spPr>
          <a:xfrm>
            <a:off x="539640" y="1773360"/>
            <a:ext cx="7992720" cy="64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pic>
        <p:nvPicPr>
          <p:cNvPr id="86" name="Picture 1"/>
          <p:cNvPicPr/>
          <p:nvPr/>
        </p:nvPicPr>
        <p:blipFill>
          <a:blip r:embed="rId2"/>
          <a:stretch/>
        </p:blipFill>
        <p:spPr>
          <a:xfrm>
            <a:off x="-39600" y="26064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87" name="CustomShape 3"/>
          <p:cNvSpPr/>
          <p:nvPr/>
        </p:nvSpPr>
        <p:spPr>
          <a:xfrm>
            <a:off x="639360" y="2532240"/>
            <a:ext cx="822924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5800" strike="noStrike">
                <a:solidFill>
                  <a:srgbClr val="FFFFFF"/>
                </a:solidFill>
                <a:latin typeface="Verdana"/>
                <a:ea typeface="ＭＳ Ｐゴシック"/>
              </a:rPr>
              <a:t>Their responsibility</a:t>
            </a:r>
            <a:endParaRPr/>
          </a:p>
          <a:p>
            <a:pPr>
              <a:lnSpc>
                <a:spcPct val="100000"/>
              </a:lnSpc>
            </a:pPr>
            <a:r>
              <a:rPr lang="en-GB" sz="5800" strike="noStrike">
                <a:solidFill>
                  <a:srgbClr val="FFFFFF"/>
                </a:solidFill>
                <a:latin typeface="Verdana"/>
                <a:ea typeface="ＭＳ Ｐゴシック"/>
              </a:rPr>
              <a:t>or mine?</a:t>
            </a:r>
            <a:endParaRPr/>
          </a:p>
        </p:txBody>
      </p:sp>
      <p:pic>
        <p:nvPicPr>
          <p:cNvPr id="88" name="Content Placeholder 5"/>
          <p:cNvPicPr/>
          <p:nvPr/>
        </p:nvPicPr>
        <p:blipFill>
          <a:blip r:embed="rId3"/>
          <a:srcRect t="4424"/>
          <a:stretch/>
        </p:blipFill>
        <p:spPr>
          <a:xfrm>
            <a:off x="6510240" y="276840"/>
            <a:ext cx="2358360" cy="1552320"/>
          </a:xfrm>
          <a:prstGeom prst="rect">
            <a:avLst/>
          </a:prstGeom>
          <a:ln>
            <a:noFill/>
          </a:ln>
        </p:spPr>
      </p:pic>
      <p:pic>
        <p:nvPicPr>
          <p:cNvPr id="89" name="Picture 6"/>
          <p:cNvPicPr/>
          <p:nvPr/>
        </p:nvPicPr>
        <p:blipFill>
          <a:blip r:embed="rId4"/>
          <a:stretch/>
        </p:blipFill>
        <p:spPr>
          <a:xfrm>
            <a:off x="7164360" y="5745240"/>
            <a:ext cx="1685160" cy="112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541440" y="5493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1" name="TextShape 2"/>
          <p:cNvSpPr txBox="1"/>
          <p:nvPr/>
        </p:nvSpPr>
        <p:spPr>
          <a:xfrm>
            <a:off x="539640" y="1773360"/>
            <a:ext cx="7992720" cy="64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pic>
        <p:nvPicPr>
          <p:cNvPr id="92" name="Picture 1"/>
          <p:cNvPicPr/>
          <p:nvPr/>
        </p:nvPicPr>
        <p:blipFill>
          <a:blip r:embed="rId2"/>
          <a:stretch/>
        </p:blipFill>
        <p:spPr>
          <a:xfrm>
            <a:off x="-39600" y="26064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93" name="CustomShape 3"/>
          <p:cNvSpPr/>
          <p:nvPr/>
        </p:nvSpPr>
        <p:spPr>
          <a:xfrm>
            <a:off x="639360" y="2532240"/>
            <a:ext cx="822924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5800" strike="noStrike">
                <a:solidFill>
                  <a:srgbClr val="FFFFFF"/>
                </a:solidFill>
                <a:latin typeface="Verdana"/>
                <a:ea typeface="ＭＳ Ｐゴシック"/>
              </a:rPr>
              <a:t>Contract Hunt</a:t>
            </a:r>
            <a:endParaRPr/>
          </a:p>
        </p:txBody>
      </p:sp>
      <p:pic>
        <p:nvPicPr>
          <p:cNvPr id="94" name="Content Placeholder 5"/>
          <p:cNvPicPr/>
          <p:nvPr/>
        </p:nvPicPr>
        <p:blipFill>
          <a:blip r:embed="rId3"/>
          <a:srcRect t="4424"/>
          <a:stretch/>
        </p:blipFill>
        <p:spPr>
          <a:xfrm>
            <a:off x="6510240" y="276840"/>
            <a:ext cx="2358360" cy="1552320"/>
          </a:xfrm>
          <a:prstGeom prst="rect">
            <a:avLst/>
          </a:prstGeom>
          <a:ln>
            <a:noFill/>
          </a:ln>
        </p:spPr>
      </p:pic>
      <p:pic>
        <p:nvPicPr>
          <p:cNvPr id="95" name="Picture 6"/>
          <p:cNvPicPr/>
          <p:nvPr/>
        </p:nvPicPr>
        <p:blipFill>
          <a:blip r:embed="rId4"/>
          <a:stretch/>
        </p:blipFill>
        <p:spPr>
          <a:xfrm>
            <a:off x="7164360" y="5745240"/>
            <a:ext cx="1685160" cy="112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97" name="TextShape 1"/>
          <p:cNvSpPr txBox="1"/>
          <p:nvPr/>
        </p:nvSpPr>
        <p:spPr>
          <a:xfrm>
            <a:off x="1845000" y="59940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Contracts: What’s in them</a:t>
            </a:r>
            <a:endParaRPr/>
          </a:p>
        </p:txBody>
      </p:sp>
      <p:sp>
        <p:nvSpPr>
          <p:cNvPr id="98" name="TextShape 2"/>
          <p:cNvSpPr txBox="1"/>
          <p:nvPr/>
        </p:nvSpPr>
        <p:spPr>
          <a:xfrm>
            <a:off x="611640" y="1628640"/>
            <a:ext cx="6571358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Pages 1-2: Details about this particular contract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Pages 3-4: Tenant’s Obligations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Page 5: Landlord’s Obligations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Page 6: Grounds for possession/eviction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Remember: Legal obligations still apply even when they’re not included in the contract!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99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102" name="TextShape 1"/>
          <p:cNvSpPr txBox="1"/>
          <p:nvPr/>
        </p:nvSpPr>
        <p:spPr>
          <a:xfrm>
            <a:off x="219564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Contract Hunt: Clues</a:t>
            </a:r>
            <a:endParaRPr/>
          </a:p>
        </p:txBody>
      </p:sp>
      <p:sp>
        <p:nvSpPr>
          <p:cNvPr id="103" name="TextShape 2"/>
          <p:cNvSpPr txBox="1"/>
          <p:nvPr/>
        </p:nvSpPr>
        <p:spPr>
          <a:xfrm>
            <a:off x="323640" y="1196640"/>
            <a:ext cx="842472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sz="2400" dirty="0"/>
          </a:p>
          <a:p>
            <a:pPr>
              <a:lnSpc>
                <a:spcPct val="100000"/>
              </a:lnSpc>
            </a:pPr>
            <a:r>
              <a:rPr lang="en-GB" sz="28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Legal responsibilities of the Landlord:</a:t>
            </a:r>
            <a:endParaRPr sz="24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sz="24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To allow you to live in the property without harassment/unreasonable interruption</a:t>
            </a:r>
            <a:endParaRPr sz="24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To carry out repairs within a reasonable period once notice has been given, ensuring the property meets the Fitness Standard</a:t>
            </a:r>
            <a:endParaRPr sz="24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To maintain the structure and exterior of the building, electrical wiring, gas and water pipes, boilers, toilets, sinks, baths, radiators</a:t>
            </a:r>
            <a:endParaRPr sz="24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To meet safety standards and provide documentation </a:t>
            </a:r>
            <a:endParaRPr lang="en-GB" sz="2400" strike="noStrike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To </a:t>
            </a: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protect your deposit</a:t>
            </a:r>
            <a:endParaRPr sz="2400" dirty="0"/>
          </a:p>
        </p:txBody>
      </p:sp>
      <p:pic>
        <p:nvPicPr>
          <p:cNvPr id="104" name="Picture 6"/>
          <p:cNvPicPr/>
          <p:nvPr/>
        </p:nvPicPr>
        <p:blipFill>
          <a:blip r:embed="rId3"/>
          <a:stretch/>
        </p:blipFill>
        <p:spPr>
          <a:xfrm>
            <a:off x="5292000" y="566136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106" name="TextShape 1"/>
          <p:cNvSpPr txBox="1"/>
          <p:nvPr/>
        </p:nvSpPr>
        <p:spPr>
          <a:xfrm>
            <a:off x="120816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Contract Checking: Things to add</a:t>
            </a:r>
            <a:endParaRPr/>
          </a:p>
        </p:txBody>
      </p:sp>
      <p:sp>
        <p:nvSpPr>
          <p:cNvPr id="107" name="TextShape 2"/>
          <p:cNvSpPr txBox="1"/>
          <p:nvPr/>
        </p:nvSpPr>
        <p:spPr>
          <a:xfrm>
            <a:off x="611640" y="177264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Missing information: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Name and address of the Landlord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Name of the deposit protection scheme being used and the terms under which money will be deducted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When rent is due and how it can be paid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Any details on improvements or repairs that have been agreed</a:t>
            </a:r>
            <a:endParaRPr sz="2000" dirty="0"/>
          </a:p>
        </p:txBody>
      </p:sp>
      <p:pic>
        <p:nvPicPr>
          <p:cNvPr id="108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110" name="TextShape 1"/>
          <p:cNvSpPr txBox="1"/>
          <p:nvPr/>
        </p:nvSpPr>
        <p:spPr>
          <a:xfrm>
            <a:off x="92772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Contract Checking: Things to ditch</a:t>
            </a:r>
            <a:endParaRPr/>
          </a:p>
        </p:txBody>
      </p:sp>
      <p:sp>
        <p:nvSpPr>
          <p:cNvPr id="111" name="TextShape 2"/>
          <p:cNvSpPr txBox="1"/>
          <p:nvPr/>
        </p:nvSpPr>
        <p:spPr>
          <a:xfrm>
            <a:off x="395640" y="155664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Possible unfair terms: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7.8: “</a:t>
            </a: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The Tenant must not make any noise in the property after 11pm” 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7.13: “</a:t>
            </a: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The Tenant will be liable for the first £100 cost of any repairs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7.18: </a:t>
            </a: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“The Tenant must give the Landlord (or any person acting on behalf of the Landlord) immediate access  to the Property at all reasonable times of day”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7.19: “</a:t>
            </a: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The Tenant must return the Property and any items belonging to the Landlord  in the same condition as they were at the start of the Tenancy ”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7.20: </a:t>
            </a: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“The Tenant must pay for the property to be               professionally cleaned at the end of the tenancy.”  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12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Content Placeholder 5"/>
          <p:cNvPicPr/>
          <p:nvPr/>
        </p:nvPicPr>
        <p:blipFill>
          <a:blip r:embed="rId2"/>
          <a:stretch/>
        </p:blipFill>
        <p:spPr>
          <a:xfrm>
            <a:off x="6876360" y="538668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114" name="TextShape 1"/>
          <p:cNvSpPr txBox="1"/>
          <p:nvPr/>
        </p:nvSpPr>
        <p:spPr>
          <a:xfrm>
            <a:off x="95940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Contract Checking: Things to see</a:t>
            </a:r>
            <a:endParaRPr/>
          </a:p>
        </p:txBody>
      </p:sp>
      <p:sp>
        <p:nvSpPr>
          <p:cNvPr id="115" name="TextShape 2"/>
          <p:cNvSpPr txBox="1"/>
          <p:nvPr/>
        </p:nvSpPr>
        <p:spPr>
          <a:xfrm>
            <a:off x="716690" y="185202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Other documents to see before signing:</a:t>
            </a:r>
            <a:endParaRPr sz="28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Energy Performance Certificate</a:t>
            </a:r>
            <a:endParaRPr sz="28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Gas Safety Certificate</a:t>
            </a:r>
            <a:endParaRPr sz="28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Guarantor form (where relevant)</a:t>
            </a:r>
            <a:endParaRPr sz="28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HMO Registration Certificate (where relevant)</a:t>
            </a:r>
            <a:endParaRPr sz="2800" dirty="0"/>
          </a:p>
          <a:p>
            <a:pPr>
              <a:lnSpc>
                <a:spcPct val="100000"/>
              </a:lnSpc>
            </a:pPr>
            <a:endParaRPr sz="1600" dirty="0"/>
          </a:p>
        </p:txBody>
      </p:sp>
      <p:pic>
        <p:nvPicPr>
          <p:cNvPr id="116" name="Picture 6"/>
          <p:cNvPicPr/>
          <p:nvPr/>
        </p:nvPicPr>
        <p:blipFill>
          <a:blip r:embed="rId3"/>
          <a:stretch/>
        </p:blipFill>
        <p:spPr>
          <a:xfrm>
            <a:off x="5234040" y="602136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Content Placeholder 5"/>
          <p:cNvPicPr/>
          <p:nvPr/>
        </p:nvPicPr>
        <p:blipFill>
          <a:blip r:embed="rId2"/>
          <a:stretch/>
        </p:blipFill>
        <p:spPr>
          <a:xfrm>
            <a:off x="6876360" y="538668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114" name="TextShape 1"/>
          <p:cNvSpPr txBox="1"/>
          <p:nvPr/>
        </p:nvSpPr>
        <p:spPr>
          <a:xfrm>
            <a:off x="95940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Contract Checking: Things to see</a:t>
            </a:r>
            <a:endParaRPr/>
          </a:p>
        </p:txBody>
      </p:sp>
      <p:sp>
        <p:nvSpPr>
          <p:cNvPr id="115" name="TextShape 2"/>
          <p:cNvSpPr txBox="1"/>
          <p:nvPr/>
        </p:nvSpPr>
        <p:spPr>
          <a:xfrm>
            <a:off x="518386" y="1686767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200" b="1" dirty="0">
                <a:solidFill>
                  <a:srgbClr val="000000"/>
                </a:solidFill>
                <a:latin typeface="Verdana"/>
                <a:ea typeface="ＭＳ Ｐゴシック"/>
              </a:rPr>
              <a:t>After signing:</a:t>
            </a:r>
            <a:endParaRPr lang="en-GB" sz="22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Verdana"/>
                <a:ea typeface="ＭＳ Ｐゴシック"/>
              </a:rPr>
              <a:t>You should receive a receipt and it should be protected within 14 days. You should receive “Prescribed Information” within 28 days. If you don’t, request it in writing and if you receive no information, </a:t>
            </a:r>
            <a:r>
              <a:rPr lang="en-GB" sz="2200" b="1" dirty="0">
                <a:solidFill>
                  <a:srgbClr val="000000"/>
                </a:solidFill>
                <a:latin typeface="Verdana"/>
                <a:ea typeface="ＭＳ Ｐゴシック"/>
              </a:rPr>
              <a:t>report the </a:t>
            </a:r>
            <a:r>
              <a:rPr lang="en-GB" sz="2200" b="1" dirty="0" smtClean="0">
                <a:solidFill>
                  <a:srgbClr val="000000"/>
                </a:solidFill>
                <a:latin typeface="Verdana"/>
                <a:ea typeface="ＭＳ Ｐゴシック"/>
              </a:rPr>
              <a:t>landlord/agent to </a:t>
            </a:r>
            <a:r>
              <a:rPr lang="en-GB" sz="2200" b="1" dirty="0">
                <a:solidFill>
                  <a:srgbClr val="000000"/>
                </a:solidFill>
                <a:latin typeface="Verdana"/>
                <a:ea typeface="ＭＳ Ｐゴシック"/>
              </a:rPr>
              <a:t>Environmental Health</a:t>
            </a:r>
            <a:endParaRPr lang="en-GB" sz="22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Verdana"/>
                <a:ea typeface="ＭＳ Ｐゴシック"/>
              </a:rPr>
              <a:t>Within 28 days </a:t>
            </a:r>
            <a:r>
              <a:rPr lang="en-GB" sz="2200" dirty="0" smtClean="0">
                <a:solidFill>
                  <a:srgbClr val="000000"/>
                </a:solidFill>
                <a:latin typeface="Verdana"/>
                <a:ea typeface="ＭＳ Ｐゴシック"/>
              </a:rPr>
              <a:t>you </a:t>
            </a:r>
            <a:r>
              <a:rPr lang="en-GB" sz="2200" dirty="0">
                <a:solidFill>
                  <a:srgbClr val="000000"/>
                </a:solidFill>
                <a:latin typeface="Verdana"/>
                <a:ea typeface="ＭＳ Ｐゴシック"/>
              </a:rPr>
              <a:t>should receive a Rent Book and a Statement of Tenancy Terms</a:t>
            </a:r>
            <a:endParaRPr lang="en-GB" sz="22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Verdana"/>
                <a:ea typeface="ＭＳ Ｐゴシック"/>
              </a:rPr>
              <a:t>You should receive an inventory when you move in. Make sure you check it’s accurate and make edits as appropriate. </a:t>
            </a:r>
            <a:endParaRPr lang="en-GB" sz="2200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>
              <a:lnSpc>
                <a:spcPct val="100000"/>
              </a:lnSpc>
            </a:pPr>
            <a:endParaRPr sz="2200" dirty="0"/>
          </a:p>
          <a:p>
            <a:pPr>
              <a:lnSpc>
                <a:spcPct val="100000"/>
              </a:lnSpc>
            </a:pPr>
            <a:endParaRPr sz="2200" dirty="0"/>
          </a:p>
        </p:txBody>
      </p:sp>
      <p:pic>
        <p:nvPicPr>
          <p:cNvPr id="116" name="Picture 6"/>
          <p:cNvPicPr/>
          <p:nvPr/>
        </p:nvPicPr>
        <p:blipFill>
          <a:blip r:embed="rId3"/>
          <a:stretch/>
        </p:blipFill>
        <p:spPr>
          <a:xfrm>
            <a:off x="5234040" y="6021360"/>
            <a:ext cx="1209960" cy="8053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6059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541440" y="5493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18" name="TextShape 2"/>
          <p:cNvSpPr txBox="1"/>
          <p:nvPr/>
        </p:nvSpPr>
        <p:spPr>
          <a:xfrm>
            <a:off x="539640" y="1773360"/>
            <a:ext cx="7992720" cy="64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pic>
        <p:nvPicPr>
          <p:cNvPr id="119" name="Picture 1"/>
          <p:cNvPicPr/>
          <p:nvPr/>
        </p:nvPicPr>
        <p:blipFill>
          <a:blip r:embed="rId2"/>
          <a:stretch/>
        </p:blipFill>
        <p:spPr>
          <a:xfrm>
            <a:off x="-39600" y="26064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120" name="CustomShape 3"/>
          <p:cNvSpPr/>
          <p:nvPr/>
        </p:nvSpPr>
        <p:spPr>
          <a:xfrm>
            <a:off x="639360" y="2532240"/>
            <a:ext cx="822924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5800" strike="noStrike">
                <a:solidFill>
                  <a:srgbClr val="FFFFFF"/>
                </a:solidFill>
                <a:latin typeface="Verdana"/>
                <a:ea typeface="ＭＳ Ｐゴシック"/>
              </a:rPr>
              <a:t>Spectrum line</a:t>
            </a:r>
            <a:endParaRPr/>
          </a:p>
        </p:txBody>
      </p:sp>
      <p:pic>
        <p:nvPicPr>
          <p:cNvPr id="121" name="Content Placeholder 5"/>
          <p:cNvPicPr/>
          <p:nvPr/>
        </p:nvPicPr>
        <p:blipFill>
          <a:blip r:embed="rId3"/>
          <a:srcRect t="4424"/>
          <a:stretch/>
        </p:blipFill>
        <p:spPr>
          <a:xfrm>
            <a:off x="6510240" y="276840"/>
            <a:ext cx="2358360" cy="1552320"/>
          </a:xfrm>
          <a:prstGeom prst="rect">
            <a:avLst/>
          </a:prstGeom>
          <a:ln>
            <a:noFill/>
          </a:ln>
        </p:spPr>
      </p:pic>
      <p:pic>
        <p:nvPicPr>
          <p:cNvPr id="122" name="Picture 6"/>
          <p:cNvPicPr/>
          <p:nvPr/>
        </p:nvPicPr>
        <p:blipFill>
          <a:blip r:embed="rId4"/>
          <a:stretch/>
        </p:blipFill>
        <p:spPr>
          <a:xfrm>
            <a:off x="7164360" y="5745240"/>
            <a:ext cx="1685160" cy="112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Content Placeholder 5"/>
          <p:cNvPicPr/>
          <p:nvPr/>
        </p:nvPicPr>
        <p:blipFill>
          <a:blip r:embed="rId2"/>
          <a:stretch/>
        </p:blipFill>
        <p:spPr>
          <a:xfrm>
            <a:off x="7092360" y="5372640"/>
            <a:ext cx="1855080" cy="1277640"/>
          </a:xfrm>
          <a:prstGeom prst="rect">
            <a:avLst/>
          </a:prstGeom>
          <a:ln>
            <a:noFill/>
          </a:ln>
        </p:spPr>
      </p:pic>
      <p:sp>
        <p:nvSpPr>
          <p:cNvPr id="45" name="TextShape 1"/>
          <p:cNvSpPr txBox="1"/>
          <p:nvPr/>
        </p:nvSpPr>
        <p:spPr>
          <a:xfrm>
            <a:off x="683640" y="5151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The state of student renting in the UK</a:t>
            </a:r>
            <a:endParaRPr/>
          </a:p>
        </p:txBody>
      </p:sp>
      <p:sp>
        <p:nvSpPr>
          <p:cNvPr id="46" name="TextShape 2"/>
          <p:cNvSpPr txBox="1"/>
          <p:nvPr/>
        </p:nvSpPr>
        <p:spPr>
          <a:xfrm>
            <a:off x="407624" y="1707614"/>
            <a:ext cx="8263696" cy="301702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2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NUS research found that:</a:t>
            </a:r>
            <a:endParaRPr dirty="0"/>
          </a:p>
          <a:p>
            <a:pPr>
              <a:lnSpc>
                <a:spcPct val="100000"/>
              </a:lnSpc>
            </a:pPr>
            <a:endParaRPr sz="2400" dirty="0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Fewer than half of students felt they knew their rights as renters</a:t>
            </a:r>
            <a:endParaRPr sz="2400" dirty="0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Two thirds of students felt unsupported in their attempts to rent</a:t>
            </a:r>
            <a:endParaRPr sz="2400" dirty="0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 quarter of students felt “dissatisfied” or “very dissatisfied” with the management of their home</a:t>
            </a:r>
            <a:endParaRPr sz="2400" dirty="0"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76% of those who had money deducted from their deposit believed this was unfair, though only 16% had success in challenging this</a:t>
            </a:r>
            <a:endParaRPr sz="2400" dirty="0"/>
          </a:p>
          <a:p>
            <a:pPr>
              <a:lnSpc>
                <a:spcPct val="100000"/>
              </a:lnSpc>
            </a:pPr>
            <a:endParaRPr sz="2400"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NUS Report: Homes Fit For Study (2014)</a:t>
            </a:r>
            <a:endParaRPr sz="2400" dirty="0"/>
          </a:p>
        </p:txBody>
      </p:sp>
      <p:pic>
        <p:nvPicPr>
          <p:cNvPr id="47" name="Picture 6"/>
          <p:cNvPicPr/>
          <p:nvPr/>
        </p:nvPicPr>
        <p:blipFill>
          <a:blip r:embed="rId3"/>
          <a:stretch/>
        </p:blipFill>
        <p:spPr>
          <a:xfrm>
            <a:off x="5705640" y="5949360"/>
            <a:ext cx="1145880" cy="762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124" name="TextShape 1"/>
          <p:cNvSpPr txBox="1"/>
          <p:nvPr/>
        </p:nvSpPr>
        <p:spPr>
          <a:xfrm>
            <a:off x="306000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What’s next?</a:t>
            </a:r>
            <a:endParaRPr/>
          </a:p>
        </p:txBody>
      </p:sp>
      <p:sp>
        <p:nvSpPr>
          <p:cNvPr id="125" name="TextShape 2"/>
          <p:cNvSpPr txBox="1"/>
          <p:nvPr/>
        </p:nvSpPr>
        <p:spPr>
          <a:xfrm>
            <a:off x="559080" y="177066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Go to the Ready To Rent hub </a:t>
            </a:r>
            <a:r>
              <a:rPr lang="en-GB" sz="2600" dirty="0" smtClean="0">
                <a:solidFill>
                  <a:srgbClr val="000000"/>
                </a:solidFill>
                <a:latin typeface="Verdana"/>
                <a:ea typeface="ＭＳ Ｐゴシック"/>
              </a:rPr>
              <a:t>for </a:t>
            </a: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further resources: </a:t>
            </a:r>
            <a:r>
              <a:rPr lang="en-GB" sz="2600" b="1" dirty="0">
                <a:solidFill>
                  <a:srgbClr val="000000"/>
                </a:solidFill>
                <a:latin typeface="Verdana"/>
                <a:ea typeface="ＭＳ Ｐゴシック"/>
              </a:rPr>
              <a:t>readytorent.nus.org.uk</a:t>
            </a:r>
            <a:endParaRPr lang="en-GB" sz="2800" dirty="0"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GB" sz="2600" dirty="0" smtClean="0">
                <a:solidFill>
                  <a:srgbClr val="000000"/>
                </a:solidFill>
                <a:latin typeface="Verdana"/>
                <a:ea typeface="ＭＳ Ｐゴシック"/>
              </a:rPr>
              <a:t>Join </a:t>
            </a: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us in other workshops on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House-hunting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Signing a contract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Tenancy troubleshooting</a:t>
            </a:r>
          </a:p>
          <a:p>
            <a:pPr>
              <a:lnSpc>
                <a:spcPct val="100000"/>
              </a:lnSpc>
            </a:pP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3</a:t>
            </a:r>
            <a:r>
              <a:rPr lang="en-GB" sz="2600" dirty="0" smtClean="0">
                <a:solidFill>
                  <a:srgbClr val="000000"/>
                </a:solidFill>
                <a:latin typeface="Verdana"/>
                <a:ea typeface="ＭＳ Ｐゴシック"/>
              </a:rPr>
              <a:t>.Get </a:t>
            </a: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involved in organising with other renters</a:t>
            </a:r>
            <a:endParaRPr lang="en-GB" sz="28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26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Content Placeholder 5"/>
          <p:cNvPicPr/>
          <p:nvPr/>
        </p:nvPicPr>
        <p:blipFill>
          <a:blip r:embed="rId2"/>
          <a:stretch/>
        </p:blipFill>
        <p:spPr>
          <a:xfrm>
            <a:off x="7092360" y="5372640"/>
            <a:ext cx="1855080" cy="1277640"/>
          </a:xfrm>
          <a:prstGeom prst="rect">
            <a:avLst/>
          </a:prstGeom>
          <a:ln>
            <a:noFill/>
          </a:ln>
        </p:spPr>
      </p:pic>
      <p:sp>
        <p:nvSpPr>
          <p:cNvPr id="49" name="TextShape 1"/>
          <p:cNvSpPr txBox="1"/>
          <p:nvPr/>
        </p:nvSpPr>
        <p:spPr>
          <a:xfrm>
            <a:off x="114120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Workshop aims and objectives</a:t>
            </a:r>
            <a:endParaRPr/>
          </a:p>
        </p:txBody>
      </p:sp>
      <p:sp>
        <p:nvSpPr>
          <p:cNvPr id="50" name="TextShape 2"/>
          <p:cNvSpPr txBox="1"/>
          <p:nvPr/>
        </p:nvSpPr>
        <p:spPr>
          <a:xfrm>
            <a:off x="539640" y="158076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Aim: To give you the skills, knowledge and confidence you need to have a good experience in rented housing</a:t>
            </a:r>
            <a:endParaRPr sz="2400" dirty="0"/>
          </a:p>
          <a:p>
            <a:pPr>
              <a:lnSpc>
                <a:spcPct val="100000"/>
              </a:lnSpc>
            </a:pPr>
            <a:endParaRPr sz="2400" dirty="0"/>
          </a:p>
          <a:p>
            <a:pPr>
              <a:lnSpc>
                <a:spcPct val="100000"/>
              </a:lnSpc>
            </a:pPr>
            <a:r>
              <a:rPr lang="en-GB" sz="28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This workshop will focus on</a:t>
            </a:r>
            <a:r>
              <a:rPr lang="en-GB" sz="28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 what signing a contract means, and how to make sure it contains what it should.</a:t>
            </a:r>
            <a:endParaRPr sz="2400"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51" name="Picture 6"/>
          <p:cNvPicPr/>
          <p:nvPr/>
        </p:nvPicPr>
        <p:blipFill>
          <a:blip r:embed="rId3"/>
          <a:stretch/>
        </p:blipFill>
        <p:spPr>
          <a:xfrm>
            <a:off x="5721840" y="5920560"/>
            <a:ext cx="1151640" cy="766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Content Placeholder 5"/>
          <p:cNvPicPr/>
          <p:nvPr/>
        </p:nvPicPr>
        <p:blipFill>
          <a:blip r:embed="rId2"/>
          <a:stretch/>
        </p:blipFill>
        <p:spPr>
          <a:xfrm>
            <a:off x="7092360" y="5372640"/>
            <a:ext cx="1855080" cy="1277640"/>
          </a:xfrm>
          <a:prstGeom prst="rect">
            <a:avLst/>
          </a:prstGeom>
          <a:ln>
            <a:noFill/>
          </a:ln>
        </p:spPr>
      </p:pic>
      <p:sp>
        <p:nvSpPr>
          <p:cNvPr id="53" name="TextShape 1"/>
          <p:cNvSpPr txBox="1"/>
          <p:nvPr/>
        </p:nvSpPr>
        <p:spPr>
          <a:xfrm>
            <a:off x="2627640" y="476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Workshop focus</a:t>
            </a:r>
            <a:endParaRPr/>
          </a:p>
        </p:txBody>
      </p:sp>
      <p:sp>
        <p:nvSpPr>
          <p:cNvPr id="54" name="TextShape 2"/>
          <p:cNvSpPr txBox="1"/>
          <p:nvPr/>
        </p:nvSpPr>
        <p:spPr>
          <a:xfrm>
            <a:off x="539640" y="184500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en-GB" sz="28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This training focusses on your rights under </a:t>
            </a:r>
            <a:r>
              <a:rPr lang="en-GB" sz="2800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Private Tenancy Agreements in </a:t>
            </a:r>
            <a:r>
              <a:rPr lang="en-GB" sz="28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Northern Ireland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en-GB" sz="28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If you’re not sure what tenancy you’re being offered, get advice before signing</a:t>
            </a:r>
            <a:endParaRPr sz="2000" dirty="0"/>
          </a:p>
        </p:txBody>
      </p:sp>
      <p:pic>
        <p:nvPicPr>
          <p:cNvPr id="55" name="Picture 6"/>
          <p:cNvPicPr/>
          <p:nvPr/>
        </p:nvPicPr>
        <p:blipFill>
          <a:blip r:embed="rId3"/>
          <a:stretch/>
        </p:blipFill>
        <p:spPr>
          <a:xfrm>
            <a:off x="5721840" y="5920560"/>
            <a:ext cx="1151640" cy="766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541440" y="5493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7" name="TextShape 2"/>
          <p:cNvSpPr txBox="1"/>
          <p:nvPr/>
        </p:nvSpPr>
        <p:spPr>
          <a:xfrm>
            <a:off x="539640" y="1773360"/>
            <a:ext cx="7992720" cy="64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pic>
        <p:nvPicPr>
          <p:cNvPr id="58" name="Picture 1"/>
          <p:cNvPicPr/>
          <p:nvPr/>
        </p:nvPicPr>
        <p:blipFill>
          <a:blip r:embed="rId2"/>
          <a:stretch/>
        </p:blipFill>
        <p:spPr>
          <a:xfrm>
            <a:off x="-39600" y="26064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59" name="CustomShape 3"/>
          <p:cNvSpPr/>
          <p:nvPr/>
        </p:nvSpPr>
        <p:spPr>
          <a:xfrm>
            <a:off x="508680" y="2449440"/>
            <a:ext cx="822924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5800" strike="noStrike">
                <a:solidFill>
                  <a:srgbClr val="FFFFFF"/>
                </a:solidFill>
                <a:latin typeface="Verdana"/>
                <a:ea typeface="ＭＳ Ｐゴシック"/>
              </a:rPr>
              <a:t>Signing a Contract</a:t>
            </a:r>
            <a:endParaRPr/>
          </a:p>
        </p:txBody>
      </p:sp>
      <p:pic>
        <p:nvPicPr>
          <p:cNvPr id="60" name="Content Placeholder 5"/>
          <p:cNvPicPr/>
          <p:nvPr/>
        </p:nvPicPr>
        <p:blipFill>
          <a:blip r:embed="rId3"/>
          <a:srcRect t="4424"/>
          <a:stretch/>
        </p:blipFill>
        <p:spPr>
          <a:xfrm>
            <a:off x="6510240" y="276840"/>
            <a:ext cx="2358360" cy="1552320"/>
          </a:xfrm>
          <a:prstGeom prst="rect">
            <a:avLst/>
          </a:prstGeom>
          <a:ln>
            <a:noFill/>
          </a:ln>
        </p:spPr>
      </p:pic>
      <p:pic>
        <p:nvPicPr>
          <p:cNvPr id="61" name="Picture 6"/>
          <p:cNvPicPr/>
          <p:nvPr/>
        </p:nvPicPr>
        <p:blipFill>
          <a:blip r:embed="rId4"/>
          <a:stretch/>
        </p:blipFill>
        <p:spPr>
          <a:xfrm>
            <a:off x="7164360" y="5745240"/>
            <a:ext cx="1685160" cy="112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63" name="TextShape 1"/>
          <p:cNvSpPr txBox="1"/>
          <p:nvPr/>
        </p:nvSpPr>
        <p:spPr>
          <a:xfrm>
            <a:off x="57960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What does it mean to sign a contract?</a:t>
            </a:r>
            <a:endParaRPr/>
          </a:p>
        </p:txBody>
      </p:sp>
      <p:sp>
        <p:nvSpPr>
          <p:cNvPr id="64" name="TextShape 2"/>
          <p:cNvSpPr txBox="1"/>
          <p:nvPr/>
        </p:nvSpPr>
        <p:spPr>
          <a:xfrm>
            <a:off x="539640" y="191700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Contracts/tenancy agreements are legally binding</a:t>
            </a: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, meaning you need to adhere to their contents even if you never move in!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On the plus side, it means your </a:t>
            </a: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Landlord cannot evict you </a:t>
            </a: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without a court order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65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67" name="TextShape 1"/>
          <p:cNvSpPr txBox="1"/>
          <p:nvPr/>
        </p:nvSpPr>
        <p:spPr>
          <a:xfrm>
            <a:off x="2450160" y="51048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 dirty="0">
                <a:solidFill>
                  <a:srgbClr val="FFFFFF"/>
                </a:solidFill>
                <a:latin typeface="Verdana"/>
                <a:ea typeface="ＭＳ Ｐゴシック"/>
              </a:rPr>
              <a:t>Joint </a:t>
            </a:r>
            <a:r>
              <a:rPr lang="en-GB" sz="3200" strike="noStrike" dirty="0" smtClean="0">
                <a:solidFill>
                  <a:srgbClr val="FFFFFF"/>
                </a:solidFill>
                <a:latin typeface="Verdana"/>
                <a:ea typeface="ＭＳ Ｐゴシック"/>
              </a:rPr>
              <a:t>contracts</a:t>
            </a:r>
            <a:endParaRPr dirty="0"/>
          </a:p>
        </p:txBody>
      </p:sp>
      <p:sp>
        <p:nvSpPr>
          <p:cNvPr id="68" name="TextShape 2"/>
          <p:cNvSpPr txBox="1"/>
          <p:nvPr/>
        </p:nvSpPr>
        <p:spPr>
          <a:xfrm>
            <a:off x="467640" y="196200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If you are signing a Joint tenancy you are all </a:t>
            </a: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jointly liable </a:t>
            </a: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for paying rent and other costs if someone drops out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Be confident this won’t cause problems down the line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If you’re anxious, try negotiating individual contracts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69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71" name="TextShape 1"/>
          <p:cNvSpPr txBox="1"/>
          <p:nvPr/>
        </p:nvSpPr>
        <p:spPr>
          <a:xfrm>
            <a:off x="176364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Joint vs Individual contracts</a:t>
            </a:r>
            <a:endParaRPr/>
          </a:p>
        </p:txBody>
      </p:sp>
      <p:sp>
        <p:nvSpPr>
          <p:cNvPr id="72" name="TextShape 2"/>
          <p:cNvSpPr txBox="1"/>
          <p:nvPr/>
        </p:nvSpPr>
        <p:spPr>
          <a:xfrm>
            <a:off x="1631438" y="1150942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Joint 	            	Individual </a:t>
            </a:r>
            <a:endParaRPr sz="2000" dirty="0"/>
          </a:p>
        </p:txBody>
      </p:sp>
      <p:pic>
        <p:nvPicPr>
          <p:cNvPr id="73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  <p:graphicFrame>
        <p:nvGraphicFramePr>
          <p:cNvPr id="74" name="Table 3"/>
          <p:cNvGraphicFramePr/>
          <p:nvPr>
            <p:extLst>
              <p:ext uri="{D42A27DB-BD31-4B8C-83A1-F6EECF244321}">
                <p14:modId xmlns:p14="http://schemas.microsoft.com/office/powerpoint/2010/main" val="2788786366"/>
              </p:ext>
            </p:extLst>
          </p:nvPr>
        </p:nvGraphicFramePr>
        <p:xfrm>
          <a:off x="379505" y="2230582"/>
          <a:ext cx="3888000" cy="3383280"/>
        </p:xfrm>
        <a:graphic>
          <a:graphicData uri="http://schemas.openxmlformats.org/drawingml/2006/table">
            <a:tbl>
              <a:tblPr/>
              <a:tblGrid>
                <a:gridCol w="1944000"/>
                <a:gridCol w="1944000"/>
              </a:tblGrid>
              <a:tr h="36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 b="1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Pros</a:t>
                      </a:r>
                      <a:endParaRPr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 b="1" strike="noStrike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Cons</a:t>
                      </a:r>
                      <a:endParaRPr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272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strike="noStrike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Can decide who moves in if tenant drops out</a:t>
                      </a:r>
                      <a:endParaRPr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All jointly liable if someone drops out</a:t>
                      </a:r>
                      <a:endParaRPr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73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strike="noStrike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Less admin per tenant</a:t>
                      </a:r>
                      <a:endParaRPr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Deposit shared so money returned to lead tenant</a:t>
                      </a:r>
                      <a:endParaRPr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5" name="Table 4"/>
          <p:cNvGraphicFramePr/>
          <p:nvPr>
            <p:extLst>
              <p:ext uri="{D42A27DB-BD31-4B8C-83A1-F6EECF244321}">
                <p14:modId xmlns:p14="http://schemas.microsoft.com/office/powerpoint/2010/main" val="2397175162"/>
              </p:ext>
            </p:extLst>
          </p:nvPr>
        </p:nvGraphicFramePr>
        <p:xfrm>
          <a:off x="4743932" y="2250485"/>
          <a:ext cx="3960000" cy="2773680"/>
        </p:xfrm>
        <a:graphic>
          <a:graphicData uri="http://schemas.openxmlformats.org/drawingml/2006/table">
            <a:tbl>
              <a:tblPr/>
              <a:tblGrid>
                <a:gridCol w="1980000"/>
                <a:gridCol w="1980000"/>
              </a:tblGrid>
              <a:tr h="39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 b="1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Pros</a:t>
                      </a:r>
                      <a:endParaRPr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400" b="1" strike="noStrike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Cons</a:t>
                      </a:r>
                      <a:endParaRPr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2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Not liable to pay if someone drops out</a:t>
                      </a:r>
                      <a:endParaRPr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Less control over who moves in if tenant drops out</a:t>
                      </a:r>
                      <a:endParaRPr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2840"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More admin per tenant</a:t>
                      </a:r>
                      <a:endParaRPr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Content Placeholder 5"/>
          <p:cNvPicPr/>
          <p:nvPr/>
        </p:nvPicPr>
        <p:blipFill>
          <a:blip r:embed="rId3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77" name="TextShape 1"/>
          <p:cNvSpPr txBox="1"/>
          <p:nvPr/>
        </p:nvSpPr>
        <p:spPr>
          <a:xfrm>
            <a:off x="1155600" y="56268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Signing a contract: Guarantors</a:t>
            </a:r>
            <a:endParaRPr/>
          </a:p>
        </p:txBody>
      </p:sp>
      <p:sp>
        <p:nvSpPr>
          <p:cNvPr id="78" name="TextShape 2"/>
          <p:cNvSpPr txBox="1"/>
          <p:nvPr/>
        </p:nvSpPr>
        <p:spPr>
          <a:xfrm>
            <a:off x="467640" y="162864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2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 guarantor is someone who your landlord can pursue for rent and other costs if you don’t pay up</a:t>
            </a:r>
            <a:endParaRPr sz="2200" dirty="0"/>
          </a:p>
          <a:p>
            <a:pPr>
              <a:lnSpc>
                <a:spcPct val="100000"/>
              </a:lnSpc>
            </a:pPr>
            <a:r>
              <a:rPr lang="en-GB" sz="22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If you are signing a joint contract and you need a guarantor:</a:t>
            </a:r>
            <a:endParaRPr sz="22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Don’t sign a contract until they have seen it and the </a:t>
            </a:r>
            <a:r>
              <a:rPr lang="en-GB" sz="22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guarantor form </a:t>
            </a:r>
            <a:r>
              <a:rPr lang="en-GB" sz="22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they will be asked to sign</a:t>
            </a:r>
            <a:endParaRPr sz="22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Make sure to the form </a:t>
            </a:r>
            <a:r>
              <a:rPr lang="en-GB" sz="22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limits their liability</a:t>
            </a:r>
            <a:endParaRPr sz="22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2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Download a sample guarantor form from the </a:t>
            </a:r>
            <a:r>
              <a:rPr lang="en-GB" sz="2200" i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Ready to Rent Hub</a:t>
            </a:r>
            <a:endParaRPr sz="2200" dirty="0"/>
          </a:p>
          <a:p>
            <a:pPr>
              <a:lnSpc>
                <a:spcPct val="100000"/>
              </a:lnSpc>
            </a:pPr>
            <a:endParaRPr lang="en-GB" sz="2200" strike="noStrike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en-GB" sz="2200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If </a:t>
            </a:r>
            <a:r>
              <a:rPr lang="en-GB" sz="22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you need a guarantor and don’t have one, try negotiating with your Landlord or seek                    advice</a:t>
            </a:r>
            <a:endParaRPr sz="2200" dirty="0"/>
          </a:p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79" name="Picture 6"/>
          <p:cNvPicPr/>
          <p:nvPr/>
        </p:nvPicPr>
        <p:blipFill>
          <a:blip r:embed="rId4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815</Words>
  <Application>Microsoft Office PowerPoint</Application>
  <PresentationFormat>On-screen Show (4:3)</PresentationFormat>
  <Paragraphs>123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Calibri</vt:lpstr>
      <vt:lpstr>DejaVu Sans</vt:lpstr>
      <vt:lpstr>StarSymbol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Fleur Priest-Stephens</cp:lastModifiedBy>
  <cp:revision>5</cp:revision>
  <dcterms:modified xsi:type="dcterms:W3CDTF">2016-06-28T14:24:31Z</dcterms:modified>
</cp:coreProperties>
</file>