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1872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300240" y="28157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200" strike="noStrike" dirty="0">
                <a:solidFill>
                  <a:srgbClr val="00AEC7"/>
                </a:solidFill>
                <a:latin typeface="Verdana"/>
                <a:ea typeface="ＭＳ Ｐゴシック"/>
              </a:rPr>
              <a:t>Ready To </a:t>
            </a:r>
            <a:r>
              <a:rPr lang="en-GB" sz="32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Rent: Signing Contracts</a:t>
            </a:r>
          </a:p>
          <a:p>
            <a:pPr algn="ctr">
              <a:lnSpc>
                <a:spcPct val="100000"/>
              </a:lnSpc>
            </a:pPr>
            <a:r>
              <a:rPr lang="en-GB" sz="24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(Scotland)</a:t>
            </a:r>
            <a:endParaRPr sz="2400" dirty="0"/>
          </a:p>
        </p:txBody>
      </p:sp>
      <p:sp>
        <p:nvSpPr>
          <p:cNvPr id="41" name="CustomShape 4"/>
          <p:cNvSpPr/>
          <p:nvPr/>
        </p:nvSpPr>
        <p:spPr>
          <a:xfrm>
            <a:off x="2123640" y="3832920"/>
            <a:ext cx="822924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677F"/>
                </a:solidFill>
                <a:latin typeface="Verdana"/>
                <a:ea typeface="ＭＳ Ｐゴシック"/>
              </a:rPr>
              <a:t> Training for student renters</a:t>
            </a:r>
            <a:endParaRPr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400" cy="217944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96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1" name="TextShape 1"/>
          <p:cNvSpPr txBox="1"/>
          <p:nvPr/>
        </p:nvSpPr>
        <p:spPr>
          <a:xfrm>
            <a:off x="2450160" y="5752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Signing a contract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539640" y="211248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Signing a Contract video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Download and embed from: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http://beta.nusconnect.org.uk/resources/ready-to-rent-singing-a-contract-video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View online at: 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https://www.youtube.com/watch?v=zqBJEQ0k4hE&amp;feature=youtu.be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3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86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87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Their responsibility</a:t>
            </a:r>
            <a:endParaRPr/>
          </a:p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or mine?</a:t>
            </a:r>
            <a:endParaRPr/>
          </a:p>
        </p:txBody>
      </p:sp>
      <p:pic>
        <p:nvPicPr>
          <p:cNvPr id="88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89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1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92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Hunt</a:t>
            </a:r>
            <a:endParaRPr/>
          </a:p>
        </p:txBody>
      </p:sp>
      <p:pic>
        <p:nvPicPr>
          <p:cNvPr id="94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95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97" name="TextShape 1"/>
          <p:cNvSpPr txBox="1"/>
          <p:nvPr/>
        </p:nvSpPr>
        <p:spPr>
          <a:xfrm>
            <a:off x="1845000" y="59940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Contracts: What’s in them</a:t>
            </a:r>
            <a:endParaRPr/>
          </a:p>
        </p:txBody>
      </p:sp>
      <p:sp>
        <p:nvSpPr>
          <p:cNvPr id="98" name="TextShape 2"/>
          <p:cNvSpPr txBox="1"/>
          <p:nvPr/>
        </p:nvSpPr>
        <p:spPr>
          <a:xfrm>
            <a:off x="611640" y="1628640"/>
            <a:ext cx="7056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Pages 1-3: Details about this particular contract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Pages 4-5: Tenant’s Obligations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Page 6: Landlord’s Obligations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Page 7: Grounds for possession/eviction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Remember: Legal obligations still apply even when they’re not included in the contract!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pic>
        <p:nvPicPr>
          <p:cNvPr id="100" name="Picture 4"/>
          <p:cNvPicPr/>
          <p:nvPr/>
        </p:nvPicPr>
        <p:blipFill>
          <a:blip r:embed="rId4"/>
          <a:stretch/>
        </p:blipFill>
        <p:spPr>
          <a:xfrm>
            <a:off x="6732360" y="2168280"/>
            <a:ext cx="2114280" cy="2161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2" name="TextShape 1"/>
          <p:cNvSpPr txBox="1"/>
          <p:nvPr/>
        </p:nvSpPr>
        <p:spPr>
          <a:xfrm>
            <a:off x="2195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Hunt: Clues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323640" y="1196640"/>
            <a:ext cx="842472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2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Legal responsibilities of the Landlord: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1900" strike="noStrike">
                <a:solidFill>
                  <a:srgbClr val="000000"/>
                </a:solidFill>
                <a:latin typeface="Verdana"/>
                <a:ea typeface="ＭＳ Ｐゴシック"/>
              </a:rPr>
              <a:t>To allow you to live in the property without harassment/unreasonable interruption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1900" strike="noStrike">
                <a:solidFill>
                  <a:srgbClr val="000000"/>
                </a:solidFill>
                <a:latin typeface="Verdana"/>
                <a:ea typeface="ＭＳ Ｐゴシック"/>
              </a:rPr>
              <a:t>To carry out repairs within a reasonable period once notice has been given, ensuring the property meets the Repairing Standard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1900" strike="noStrike">
                <a:solidFill>
                  <a:srgbClr val="000000"/>
                </a:solidFill>
                <a:latin typeface="Verdana"/>
                <a:ea typeface="ＭＳ Ｐゴシック"/>
              </a:rPr>
              <a:t>To maintain the structure and exterior of the building, electrical wiring, gas and water pipes, boilers, toilets, sinks, baths, radiators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1900" strike="noStrike">
                <a:solidFill>
                  <a:srgbClr val="000000"/>
                </a:solidFill>
                <a:latin typeface="Verdana"/>
                <a:ea typeface="ＭＳ Ｐゴシック"/>
              </a:rPr>
              <a:t>To meet safety standards and provide documentation demonstrating this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1900" strike="noStrike">
                <a:solidFill>
                  <a:srgbClr val="000000"/>
                </a:solidFill>
                <a:latin typeface="Verdana"/>
                <a:ea typeface="ＭＳ Ｐゴシック"/>
              </a:rPr>
              <a:t>To protect your deposit</a:t>
            </a:r>
            <a:endParaRPr/>
          </a:p>
        </p:txBody>
      </p:sp>
      <p:pic>
        <p:nvPicPr>
          <p:cNvPr id="104" name="Picture 6"/>
          <p:cNvPicPr/>
          <p:nvPr/>
        </p:nvPicPr>
        <p:blipFill>
          <a:blip r:embed="rId3"/>
          <a:stretch/>
        </p:blipFill>
        <p:spPr>
          <a:xfrm>
            <a:off x="5292000" y="566136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120816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Checking: Things to add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611640" y="1772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Missing information: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Name and address of the Landlord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Name of the deposit protection scheme being used and the terms under which money will be deducted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When rent is due and how it can be paid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Any details on improvements or repairs that have been agreed</a:t>
            </a:r>
            <a:endParaRPr/>
          </a:p>
        </p:txBody>
      </p:sp>
      <p:pic>
        <p:nvPicPr>
          <p:cNvPr id="108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92772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Checking: Things to ditch</a:t>
            </a:r>
            <a:endParaRPr/>
          </a:p>
        </p:txBody>
      </p:sp>
      <p:sp>
        <p:nvSpPr>
          <p:cNvPr id="111" name="TextShape 2"/>
          <p:cNvSpPr txBox="1"/>
          <p:nvPr/>
        </p:nvSpPr>
        <p:spPr>
          <a:xfrm>
            <a:off x="395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Possible unfair terms:</a:t>
            </a:r>
            <a:endParaRPr/>
          </a:p>
          <a:p>
            <a:pPr>
              <a:lnSpc>
                <a:spcPct val="100000"/>
              </a:lnSpc>
            </a:pPr>
            <a:r>
              <a:rPr lang="en-GB" b="1" strike="noStrike">
                <a:solidFill>
                  <a:srgbClr val="000000"/>
                </a:solidFill>
                <a:latin typeface="Verdana"/>
                <a:ea typeface="ＭＳ Ｐゴシック"/>
              </a:rPr>
              <a:t>7.8: “</a:t>
            </a: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The Tenant must not make any noise in the property after 11pm” </a:t>
            </a:r>
            <a:endParaRPr/>
          </a:p>
          <a:p>
            <a:pPr>
              <a:lnSpc>
                <a:spcPct val="100000"/>
              </a:lnSpc>
            </a:pPr>
            <a:r>
              <a:rPr lang="en-GB" b="1" strike="noStrike">
                <a:solidFill>
                  <a:srgbClr val="000000"/>
                </a:solidFill>
                <a:latin typeface="Verdana"/>
                <a:ea typeface="ＭＳ Ｐゴシック"/>
              </a:rPr>
              <a:t>7.13: “</a:t>
            </a: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The Tenant will be liable for the first £100 cost of any repairs</a:t>
            </a:r>
            <a:endParaRPr/>
          </a:p>
          <a:p>
            <a:pPr>
              <a:lnSpc>
                <a:spcPct val="100000"/>
              </a:lnSpc>
            </a:pPr>
            <a:r>
              <a:rPr lang="en-GB" b="1" strike="noStrike">
                <a:solidFill>
                  <a:srgbClr val="000000"/>
                </a:solidFill>
                <a:latin typeface="Verdana"/>
                <a:ea typeface="ＭＳ Ｐゴシック"/>
              </a:rPr>
              <a:t>7.18: </a:t>
            </a: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“The Tenant must give the Landlord (or any person acting on behalf of the Landlord) immediate access  to the Property at all reasonable times of day”</a:t>
            </a:r>
            <a:endParaRPr/>
          </a:p>
          <a:p>
            <a:pPr>
              <a:lnSpc>
                <a:spcPct val="100000"/>
              </a:lnSpc>
            </a:pPr>
            <a:r>
              <a:rPr lang="en-GB" b="1" strike="noStrike">
                <a:solidFill>
                  <a:srgbClr val="000000"/>
                </a:solidFill>
                <a:latin typeface="Verdana"/>
                <a:ea typeface="ＭＳ Ｐゴシック"/>
              </a:rPr>
              <a:t>7.19: “</a:t>
            </a: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The Tenant must return the Property and any items belonging to the Landlord  in the same condition as they were at the start of the Tenancy ”</a:t>
            </a:r>
            <a:endParaRPr/>
          </a:p>
          <a:p>
            <a:pPr>
              <a:lnSpc>
                <a:spcPct val="100000"/>
              </a:lnSpc>
            </a:pPr>
            <a:r>
              <a:rPr lang="en-GB" b="1" strike="noStrike">
                <a:solidFill>
                  <a:srgbClr val="000000"/>
                </a:solidFill>
                <a:latin typeface="Verdana"/>
                <a:ea typeface="ＭＳ Ｐゴシック"/>
              </a:rPr>
              <a:t>7.20: </a:t>
            </a: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“The Tenant must pay for the property to be               professionally cleaned at the end of the tenancy.”  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Content Placeholder 5"/>
          <p:cNvPicPr/>
          <p:nvPr/>
        </p:nvPicPr>
        <p:blipFill>
          <a:blip r:embed="rId2"/>
          <a:stretch/>
        </p:blipFill>
        <p:spPr>
          <a:xfrm>
            <a:off x="6876360" y="538668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14" name="TextShape 1"/>
          <p:cNvSpPr txBox="1"/>
          <p:nvPr/>
        </p:nvSpPr>
        <p:spPr>
          <a:xfrm>
            <a:off x="9594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Contract Checking: Things to see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683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Other documents to see before signing: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Energy Performance Certificate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Gas Safety Certificate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AT5 Notice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i="1" strike="noStrike">
                <a:solidFill>
                  <a:srgbClr val="000000"/>
                </a:solidFill>
                <a:latin typeface="Verdana"/>
                <a:ea typeface="ＭＳ Ｐゴシック"/>
              </a:rPr>
              <a:t>Where relevant: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Guarantor form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HMO license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Accreditation documents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After Signing: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You should receive a receipt when you hand over your deposit, and confirmation that it has been protected within 30 working days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Before the start of the tenancy you should be given a Tenant Information Pack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1600" strike="noStrike">
                <a:solidFill>
                  <a:srgbClr val="000000"/>
                </a:solidFill>
                <a:latin typeface="Verdana"/>
                <a:ea typeface="ＭＳ Ｐゴシック"/>
              </a:rPr>
              <a:t>You should receive an inventory when you move in.                        Make sure you check it’s accurate and make edits as             appropriate. Make your own if you’re not given one.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16" name="Picture 6"/>
          <p:cNvPicPr/>
          <p:nvPr/>
        </p:nvPicPr>
        <p:blipFill>
          <a:blip r:embed="rId3"/>
          <a:stretch/>
        </p:blipFill>
        <p:spPr>
          <a:xfrm>
            <a:off x="5234040" y="607968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119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120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Spectrum line</a:t>
            </a:r>
            <a:endParaRPr/>
          </a:p>
        </p:txBody>
      </p:sp>
      <p:pic>
        <p:nvPicPr>
          <p:cNvPr id="121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122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124" name="TextShape 1"/>
          <p:cNvSpPr txBox="1"/>
          <p:nvPr/>
        </p:nvSpPr>
        <p:spPr>
          <a:xfrm>
            <a:off x="30600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What’s next?</a:t>
            </a:r>
            <a:endParaRPr/>
          </a:p>
        </p:txBody>
      </p:sp>
      <p:sp>
        <p:nvSpPr>
          <p:cNvPr id="125" name="TextShape 2"/>
          <p:cNvSpPr txBox="1"/>
          <p:nvPr/>
        </p:nvSpPr>
        <p:spPr>
          <a:xfrm>
            <a:off x="581940" y="17706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Go to the Ready To Rent </a:t>
            </a:r>
            <a:r>
              <a:rPr lang="en-GB" sz="2600">
                <a:solidFill>
                  <a:srgbClr val="000000"/>
                </a:solidFill>
                <a:latin typeface="Verdana"/>
                <a:ea typeface="ＭＳ Ｐゴシック"/>
              </a:rPr>
              <a:t>hub </a:t>
            </a:r>
            <a:r>
              <a:rPr lang="en-GB" sz="2600" smtClean="0">
                <a:solidFill>
                  <a:srgbClr val="000000"/>
                </a:solidFill>
                <a:latin typeface="Verdana"/>
                <a:ea typeface="ＭＳ Ｐゴシック"/>
              </a:rPr>
              <a:t>for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further resources: </a:t>
            </a:r>
            <a:r>
              <a:rPr lang="en-GB" sz="2600" b="1" dirty="0">
                <a:solidFill>
                  <a:srgbClr val="000000"/>
                </a:solidFill>
                <a:latin typeface="Verdana"/>
                <a:ea typeface="ＭＳ Ｐゴシック"/>
              </a:rPr>
              <a:t>readytorent.nus.org.uk</a:t>
            </a:r>
            <a:endParaRPr lang="en-GB" sz="28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Complete the online evaluation form for a chance to win £50!</a:t>
            </a:r>
            <a:endParaRPr lang="en-GB" sz="2800" dirty="0"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Join us in other workshops on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House-hunting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Signing a contract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Tenancy troubleshooting</a:t>
            </a:r>
          </a:p>
          <a:p>
            <a:pPr>
              <a:lnSpc>
                <a:spcPct val="100000"/>
              </a:lnSpc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4.Get involved in organising with other renters</a:t>
            </a:r>
            <a:endParaRPr lang="en-GB" sz="28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26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5" name="TextShape 1"/>
          <p:cNvSpPr txBox="1"/>
          <p:nvPr/>
        </p:nvSpPr>
        <p:spPr>
          <a:xfrm>
            <a:off x="683640" y="5151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The state of student renting in the UK</a:t>
            </a:r>
            <a:endParaRPr/>
          </a:p>
        </p:txBody>
      </p:sp>
      <p:sp>
        <p:nvSpPr>
          <p:cNvPr id="46" name="TextShape 2"/>
          <p:cNvSpPr txBox="1"/>
          <p:nvPr/>
        </p:nvSpPr>
        <p:spPr>
          <a:xfrm>
            <a:off x="678960" y="1772640"/>
            <a:ext cx="7992360" cy="2952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NUS research found that: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Fewer than half of students felt they knew their rights as renters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Two thirds of students felt unsupported in their attempts to rent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A quarter of students felt “dissatisfied” or “very dissatisfied” with the management of their home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76% of those who had money deducted from their deposit believed this was unfair, though only 16% had success in challenging this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NUS Report: Homes Fit For Study (2014)</a:t>
            </a:r>
            <a:endParaRPr/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880" cy="762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11412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aims and objectives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539640" y="1580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Aim: To give you the skills, knowledge and confidence you need to have a good experience in rented housing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This workshop will focus on</a:t>
            </a:r>
            <a:r>
              <a:rPr lang="en-GB" sz="20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 what signing a contract means, and how to make sure it contains what it should.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2627640" y="476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focus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41800" y="2061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This training focusses on your rights under </a:t>
            </a: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Short Assured Tenancies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Use Shelter’s Tenancy Checker at </a:t>
            </a: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scotland.shelter.org.uk</a:t>
            </a: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 to check what you are being offered</a:t>
            </a:r>
            <a:endParaRPr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08680" y="24494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Signing a Contract</a:t>
            </a:r>
            <a:endParaRPr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3" name="TextShape 1"/>
          <p:cNvSpPr txBox="1"/>
          <p:nvPr/>
        </p:nvSpPr>
        <p:spPr>
          <a:xfrm>
            <a:off x="5796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What does it mean to sign a contract?</a:t>
            </a:r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539640" y="1917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Short Assured Tenancies are the most common.  </a:t>
            </a:r>
            <a:r>
              <a:rPr lang="en-GB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Your landlord/letting agent should show you a </a:t>
            </a:r>
            <a:r>
              <a:rPr lang="en-GB" sz="20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AT5 Notice </a:t>
            </a:r>
            <a:r>
              <a:rPr lang="en-GB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before you sign to let you know you’re signing an SAT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Contracts/tenancy agreements are legally binding</a:t>
            </a:r>
            <a:r>
              <a:rPr lang="en-GB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, meaning you need to adhere to their contents even if you never move in!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On the plus side, it means your </a:t>
            </a:r>
            <a:r>
              <a:rPr lang="en-GB" sz="20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Landlord cannot evict you </a:t>
            </a:r>
            <a:r>
              <a:rPr lang="en-GB" sz="2000" strike="noStrike">
                <a:solidFill>
                  <a:srgbClr val="000000"/>
                </a:solidFill>
                <a:latin typeface="Verdana"/>
                <a:ea typeface="ＭＳ Ｐゴシック"/>
              </a:rPr>
              <a:t>without a court order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5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7" name="TextShape 1"/>
          <p:cNvSpPr txBox="1"/>
          <p:nvPr/>
        </p:nvSpPr>
        <p:spPr>
          <a:xfrm>
            <a:off x="2450160" y="5104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Joint SAT contracts</a:t>
            </a:r>
            <a:endParaRPr/>
          </a:p>
        </p:txBody>
      </p:sp>
      <p:sp>
        <p:nvSpPr>
          <p:cNvPr id="68" name="TextShape 2"/>
          <p:cNvSpPr txBox="1"/>
          <p:nvPr/>
        </p:nvSpPr>
        <p:spPr>
          <a:xfrm>
            <a:off x="467640" y="1962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If you are signing a Joint tenancy you are all </a:t>
            </a:r>
            <a:r>
              <a:rPr lang="en-GB" sz="22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jointly liable </a:t>
            </a: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for paying rent if someone drops out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Be confident this won’t cause problems down the line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If you’re anxious, try negotiating individual contracts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1" name="TextShape 1"/>
          <p:cNvSpPr txBox="1"/>
          <p:nvPr/>
        </p:nvSpPr>
        <p:spPr>
          <a:xfrm>
            <a:off x="1763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Joint vs Individual contracts</a:t>
            </a:r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1763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Joint SAT	            	Individual SATs</a:t>
            </a:r>
            <a:endParaRPr/>
          </a:p>
        </p:txBody>
      </p:sp>
      <p:pic>
        <p:nvPicPr>
          <p:cNvPr id="73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graphicFrame>
        <p:nvGraphicFramePr>
          <p:cNvPr id="74" name="Table 3"/>
          <p:cNvGraphicFramePr/>
          <p:nvPr/>
        </p:nvGraphicFramePr>
        <p:xfrm>
          <a:off x="467640" y="2814480"/>
          <a:ext cx="3888000" cy="2260080"/>
        </p:xfrm>
        <a:graphic>
          <a:graphicData uri="http://schemas.openxmlformats.org/drawingml/2006/table">
            <a:tbl>
              <a:tblPr/>
              <a:tblGrid>
                <a:gridCol w="1944000"/>
                <a:gridCol w="1944000"/>
              </a:tblGrid>
              <a:tr h="36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strike="noStrike">
                          <a:solidFill>
                            <a:srgbClr val="FFFFFF"/>
                          </a:solidFill>
                          <a:latin typeface="Verdana"/>
                          <a:ea typeface="ＭＳ Ｐゴシック"/>
                        </a:rPr>
                        <a:t>Pros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strike="noStrike">
                          <a:solidFill>
                            <a:srgbClr val="FFFFFF"/>
                          </a:solidFill>
                          <a:latin typeface="Verdana"/>
                          <a:ea typeface="ＭＳ Ｐゴシック"/>
                        </a:rPr>
                        <a:t>Cons</a:t>
                      </a:r>
                      <a:endParaRPr/>
                    </a:p>
                  </a:txBody>
                  <a:tcPr/>
                </a:tc>
              </a:tr>
              <a:tr h="82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Can decide who moves in if tenant drops out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All jointly liable if someone drops out</a:t>
                      </a:r>
                      <a:endParaRPr/>
                    </a:p>
                  </a:txBody>
                  <a:tcPr/>
                </a:tc>
              </a:tr>
              <a:tr h="1073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Less admin per tenant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Deposit shared so money returned to lead tenant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5" name="Table 4"/>
          <p:cNvGraphicFramePr/>
          <p:nvPr/>
        </p:nvGraphicFramePr>
        <p:xfrm>
          <a:off x="4788000" y="2814480"/>
          <a:ext cx="3960000" cy="1822680"/>
        </p:xfrm>
        <a:graphic>
          <a:graphicData uri="http://schemas.openxmlformats.org/drawingml/2006/table">
            <a:tbl>
              <a:tblPr/>
              <a:tblGrid>
                <a:gridCol w="1980000"/>
                <a:gridCol w="1980000"/>
              </a:tblGrid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strike="noStrike">
                          <a:solidFill>
                            <a:srgbClr val="FFFFFF"/>
                          </a:solidFill>
                          <a:latin typeface="Verdana"/>
                          <a:ea typeface="ＭＳ Ｐゴシック"/>
                        </a:rPr>
                        <a:t>Pros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b="1" strike="noStrike">
                          <a:solidFill>
                            <a:srgbClr val="FFFFFF"/>
                          </a:solidFill>
                          <a:latin typeface="Verdana"/>
                          <a:ea typeface="ＭＳ Ｐゴシック"/>
                        </a:rPr>
                        <a:t>Cons</a:t>
                      </a:r>
                      <a:endParaRPr/>
                    </a:p>
                  </a:txBody>
                  <a:tcPr/>
                </a:tc>
              </a:tr>
              <a:tr h="82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Not liable to pay if someone drops out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Less control over who moves in if tenant drops out</a:t>
                      </a:r>
                      <a:endParaRPr/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600" strike="noStrike">
                          <a:solidFill>
                            <a:srgbClr val="000000"/>
                          </a:solidFill>
                          <a:latin typeface="Verdana"/>
                          <a:ea typeface="ＭＳ Ｐゴシック"/>
                        </a:rPr>
                        <a:t>More admin per tenant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7" name="TextShape 1"/>
          <p:cNvSpPr txBox="1"/>
          <p:nvPr/>
        </p:nvSpPr>
        <p:spPr>
          <a:xfrm>
            <a:off x="1155600" y="5626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Signing a contract: Guarantors</a:t>
            </a:r>
            <a:endParaRPr/>
          </a:p>
        </p:txBody>
      </p:sp>
      <p:sp>
        <p:nvSpPr>
          <p:cNvPr id="78" name="TextShape 2"/>
          <p:cNvSpPr txBox="1"/>
          <p:nvPr/>
        </p:nvSpPr>
        <p:spPr>
          <a:xfrm>
            <a:off x="467640" y="1628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A guarantor is someone who your landlord can pursue for rent and other costs if you don’t pay up</a:t>
            </a:r>
            <a:endParaRPr/>
          </a:p>
          <a:p>
            <a:pPr>
              <a:lnSpc>
                <a:spcPct val="100000"/>
              </a:lnSpc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If you are signing a joint SAT and you need a guarantor: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Don’t sign a contract until they have seen it and the </a:t>
            </a:r>
            <a:r>
              <a:rPr lang="en-GB" b="1" strike="noStrike">
                <a:solidFill>
                  <a:srgbClr val="000000"/>
                </a:solidFill>
                <a:latin typeface="Verdana"/>
                <a:ea typeface="ＭＳ Ｐゴシック"/>
              </a:rPr>
              <a:t>guarantor form </a:t>
            </a: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they will be asked to sign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Make sure to the form </a:t>
            </a:r>
            <a:r>
              <a:rPr lang="en-GB" b="1" strike="noStrike">
                <a:solidFill>
                  <a:srgbClr val="000000"/>
                </a:solidFill>
                <a:latin typeface="Verdana"/>
                <a:ea typeface="ＭＳ Ｐゴシック"/>
              </a:rPr>
              <a:t>limits their liability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en-GB" strike="noStrike">
                <a:solidFill>
                  <a:srgbClr val="000000"/>
                </a:solidFill>
                <a:latin typeface="Verdana"/>
                <a:ea typeface="ＭＳ Ｐゴシック"/>
              </a:rPr>
              <a:t>Download a sample guarantor form from the </a:t>
            </a:r>
            <a:r>
              <a:rPr lang="en-GB" i="1" strike="noStrike">
                <a:solidFill>
                  <a:srgbClr val="000000"/>
                </a:solidFill>
                <a:latin typeface="Verdana"/>
                <a:ea typeface="ＭＳ Ｐゴシック"/>
              </a:rPr>
              <a:t>Ready to Rent Hub</a:t>
            </a:r>
            <a:endParaRPr/>
          </a:p>
          <a:p>
            <a:pPr>
              <a:lnSpc>
                <a:spcPct val="100000"/>
              </a:lnSpc>
            </a:pPr>
            <a:r>
              <a:rPr lang="en-GB" sz="2200" strike="noStrike">
                <a:solidFill>
                  <a:srgbClr val="000000"/>
                </a:solidFill>
                <a:latin typeface="Verdana"/>
                <a:ea typeface="ＭＳ Ｐゴシック"/>
              </a:rPr>
              <a:t>If you need a guarantor and don’t have one, try negotiating with your Landlord or seek                    advice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79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DejaVu Sans</vt:lpstr>
      <vt:lpstr>StarSymbol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Daniel</cp:lastModifiedBy>
  <cp:revision>4</cp:revision>
  <dcterms:modified xsi:type="dcterms:W3CDTF">2016-05-18T06:38:02Z</dcterms:modified>
</cp:coreProperties>
</file>